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4" r:id="rId3"/>
    <p:sldId id="266" r:id="rId4"/>
    <p:sldId id="307" r:id="rId5"/>
    <p:sldId id="272" r:id="rId6"/>
    <p:sldId id="308" r:id="rId7"/>
    <p:sldId id="301" r:id="rId8"/>
    <p:sldId id="302" r:id="rId9"/>
    <p:sldId id="303" r:id="rId10"/>
    <p:sldId id="314" r:id="rId11"/>
    <p:sldId id="271" r:id="rId12"/>
    <p:sldId id="292" r:id="rId13"/>
    <p:sldId id="269" r:id="rId14"/>
    <p:sldId id="309" r:id="rId15"/>
    <p:sldId id="315" r:id="rId16"/>
    <p:sldId id="316" r:id="rId17"/>
    <p:sldId id="306" r:id="rId18"/>
    <p:sldId id="310" r:id="rId19"/>
    <p:sldId id="311" r:id="rId20"/>
    <p:sldId id="312" r:id="rId21"/>
  </p:sldIdLst>
  <p:sldSz cx="9144000" cy="6858000" type="screen4x3"/>
  <p:notesSz cx="6799263" cy="98758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608" autoAdjust="0"/>
  </p:normalViewPr>
  <p:slideViewPr>
    <p:cSldViewPr snapToGrid="0">
      <p:cViewPr>
        <p:scale>
          <a:sx n="89" d="100"/>
          <a:sy n="89" d="100"/>
        </p:scale>
        <p:origin x="-648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EC5E5-C6D6-4B81-BD36-0B0DF2D7B987}" type="doc">
      <dgm:prSet loTypeId="urn:microsoft.com/office/officeart/2005/8/layout/StepDown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A3808D6-E46A-4598-B359-B3B68A2117BB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廣宣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4EED3F-54E8-4F73-8CCD-21DE2094F10E}" type="parTrans" cxnId="{4077BA81-BF35-4856-AB25-9A83F936E842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7F39B8A4-7A21-4943-B2B8-55915B620CF7}" type="sibTrans" cxnId="{4077BA81-BF35-4856-AB25-9A83F936E842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491D5784-F5D4-41F0-9084-D1796FC22D6B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申請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2427DC-40AE-4349-B987-0AC4B64C02F4}" type="parTrans" cxnId="{685F0A9B-BCF6-461A-A2E6-99744E642AD5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0D432BDA-7907-4C33-ACB0-5056F2F47B36}" type="sibTrans" cxnId="{685F0A9B-BCF6-461A-A2E6-99744E642AD5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77422EB6-A01E-4E28-BF23-60EC2D7D8A9F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審查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7B83EC-C7CE-4458-B958-A1B2AA8F7A7D}" type="parTrans" cxnId="{2E40EADA-27CA-490D-9D11-943F7701F3EB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EC6AF75A-45EB-41E0-8BF6-BFB1BA66C1A9}" type="sibTrans" cxnId="{2E40EADA-27CA-490D-9D11-943F7701F3EB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62122AA6-BBDD-4ECB-BC4B-3F2CA5693032}" type="pres">
      <dgm:prSet presAssocID="{256EC5E5-C6D6-4B81-BD36-0B0DF2D7B9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781D2E8-0336-4E44-ADF3-4360E46FC798}" type="pres">
      <dgm:prSet presAssocID="{3A3808D6-E46A-4598-B359-B3B68A2117BB}" presName="composite" presStyleCnt="0"/>
      <dgm:spPr/>
      <dgm:t>
        <a:bodyPr/>
        <a:lstStyle/>
        <a:p>
          <a:endParaRPr lang="zh-TW" altLang="en-US"/>
        </a:p>
      </dgm:t>
    </dgm:pt>
    <dgm:pt modelId="{E16D466A-AB36-42AD-A7E1-0D3E55E267AF}" type="pres">
      <dgm:prSet presAssocID="{3A3808D6-E46A-4598-B359-B3B68A2117BB}" presName="bentUpArrow1" presStyleLbl="alignImgPlace1" presStyleIdx="0" presStyleCnt="2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166BC9E8-D960-4FFE-8D70-403995F7D605}" type="pres">
      <dgm:prSet presAssocID="{3A3808D6-E46A-4598-B359-B3B68A2117BB}" presName="ParentText" presStyleLbl="node1" presStyleIdx="0" presStyleCnt="3" custLinFactNeighborX="-21490" custLinFactNeighborY="20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4C74FE-B151-484E-82AB-9DF892BC8A7D}" type="pres">
      <dgm:prSet presAssocID="{3A3808D6-E46A-4598-B359-B3B68A2117BB}" presName="ChildText" presStyleLbl="revTx" presStyleIdx="0" presStyleCnt="2" custScaleX="116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BEB7C4-3601-452C-91EA-AD739F0E8B4C}" type="pres">
      <dgm:prSet presAssocID="{7F39B8A4-7A21-4943-B2B8-55915B620CF7}" presName="sibTrans" presStyleCnt="0"/>
      <dgm:spPr/>
      <dgm:t>
        <a:bodyPr/>
        <a:lstStyle/>
        <a:p>
          <a:endParaRPr lang="zh-TW" altLang="en-US"/>
        </a:p>
      </dgm:t>
    </dgm:pt>
    <dgm:pt modelId="{6970CD83-DCCA-4BB4-8AE4-85D301DB4505}" type="pres">
      <dgm:prSet presAssocID="{491D5784-F5D4-41F0-9084-D1796FC22D6B}" presName="composite" presStyleCnt="0"/>
      <dgm:spPr/>
      <dgm:t>
        <a:bodyPr/>
        <a:lstStyle/>
        <a:p>
          <a:endParaRPr lang="zh-TW" altLang="en-US"/>
        </a:p>
      </dgm:t>
    </dgm:pt>
    <dgm:pt modelId="{4742CD94-0368-4F87-B0CD-30690D5D8BEB}" type="pres">
      <dgm:prSet presAssocID="{491D5784-F5D4-41F0-9084-D1796FC22D6B}" presName="bentUpArrow1" presStyleLbl="alignImgPlace1" presStyleIdx="1" presStyleCnt="2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48964EDA-49A4-43E1-B4B9-36619AE3EE98}" type="pres">
      <dgm:prSet presAssocID="{491D5784-F5D4-41F0-9084-D1796FC22D6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1BE005-26A9-4A0D-8547-FF2BCAECBB6B}" type="pres">
      <dgm:prSet presAssocID="{491D5784-F5D4-41F0-9084-D1796FC22D6B}" presName="ChildText" presStyleLbl="revTx" presStyleIdx="1" presStyleCnt="2" custScaleX="162984" custLinFactNeighborX="39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FAD618-6175-4D2B-9ED0-78E927759878}" type="pres">
      <dgm:prSet presAssocID="{0D432BDA-7907-4C33-ACB0-5056F2F47B36}" presName="sibTrans" presStyleCnt="0"/>
      <dgm:spPr/>
      <dgm:t>
        <a:bodyPr/>
        <a:lstStyle/>
        <a:p>
          <a:endParaRPr lang="zh-TW" altLang="en-US"/>
        </a:p>
      </dgm:t>
    </dgm:pt>
    <dgm:pt modelId="{F61E6BDE-8978-415B-B8B0-3DD1D18F5A44}" type="pres">
      <dgm:prSet presAssocID="{77422EB6-A01E-4E28-BF23-60EC2D7D8A9F}" presName="composite" presStyleCnt="0"/>
      <dgm:spPr/>
      <dgm:t>
        <a:bodyPr/>
        <a:lstStyle/>
        <a:p>
          <a:endParaRPr lang="zh-TW" altLang="en-US"/>
        </a:p>
      </dgm:t>
    </dgm:pt>
    <dgm:pt modelId="{1AE27632-6E73-4FE5-9595-2ECA619DD588}" type="pres">
      <dgm:prSet presAssocID="{77422EB6-A01E-4E28-BF23-60EC2D7D8A9F}" presName="ParentText" presStyleLbl="node1" presStyleIdx="2" presStyleCnt="3" custLinFactNeighborX="-755" custLinFactNeighborY="111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CA171B-591E-4229-A4B3-E5B7C384456F}" type="presOf" srcId="{491D5784-F5D4-41F0-9084-D1796FC22D6B}" destId="{48964EDA-49A4-43E1-B4B9-36619AE3EE98}" srcOrd="0" destOrd="0" presId="urn:microsoft.com/office/officeart/2005/8/layout/StepDownProcess"/>
    <dgm:cxn modelId="{4077BA81-BF35-4856-AB25-9A83F936E842}" srcId="{256EC5E5-C6D6-4B81-BD36-0B0DF2D7B987}" destId="{3A3808D6-E46A-4598-B359-B3B68A2117BB}" srcOrd="0" destOrd="0" parTransId="{9F4EED3F-54E8-4F73-8CCD-21DE2094F10E}" sibTransId="{7F39B8A4-7A21-4943-B2B8-55915B620CF7}"/>
    <dgm:cxn modelId="{48122453-74C3-4FD1-B030-CB99C0862927}" type="presOf" srcId="{256EC5E5-C6D6-4B81-BD36-0B0DF2D7B987}" destId="{62122AA6-BBDD-4ECB-BC4B-3F2CA5693032}" srcOrd="0" destOrd="0" presId="urn:microsoft.com/office/officeart/2005/8/layout/StepDownProcess"/>
    <dgm:cxn modelId="{2E40EADA-27CA-490D-9D11-943F7701F3EB}" srcId="{256EC5E5-C6D6-4B81-BD36-0B0DF2D7B987}" destId="{77422EB6-A01E-4E28-BF23-60EC2D7D8A9F}" srcOrd="2" destOrd="0" parTransId="{877B83EC-C7CE-4458-B958-A1B2AA8F7A7D}" sibTransId="{EC6AF75A-45EB-41E0-8BF6-BFB1BA66C1A9}"/>
    <dgm:cxn modelId="{685F0A9B-BCF6-461A-A2E6-99744E642AD5}" srcId="{256EC5E5-C6D6-4B81-BD36-0B0DF2D7B987}" destId="{491D5784-F5D4-41F0-9084-D1796FC22D6B}" srcOrd="1" destOrd="0" parTransId="{7E2427DC-40AE-4349-B987-0AC4B64C02F4}" sibTransId="{0D432BDA-7907-4C33-ACB0-5056F2F47B36}"/>
    <dgm:cxn modelId="{E86339BC-D1F5-4203-BE13-869B04A0C6C7}" type="presOf" srcId="{77422EB6-A01E-4E28-BF23-60EC2D7D8A9F}" destId="{1AE27632-6E73-4FE5-9595-2ECA619DD588}" srcOrd="0" destOrd="0" presId="urn:microsoft.com/office/officeart/2005/8/layout/StepDownProcess"/>
    <dgm:cxn modelId="{D0D0B13E-0BCD-4766-87AE-08EBA561C848}" type="presOf" srcId="{3A3808D6-E46A-4598-B359-B3B68A2117BB}" destId="{166BC9E8-D960-4FFE-8D70-403995F7D605}" srcOrd="0" destOrd="0" presId="urn:microsoft.com/office/officeart/2005/8/layout/StepDownProcess"/>
    <dgm:cxn modelId="{A2A5C654-7FE4-4BD1-A6B0-00E735E745B8}" type="presParOf" srcId="{62122AA6-BBDD-4ECB-BC4B-3F2CA5693032}" destId="{5781D2E8-0336-4E44-ADF3-4360E46FC798}" srcOrd="0" destOrd="0" presId="urn:microsoft.com/office/officeart/2005/8/layout/StepDownProcess"/>
    <dgm:cxn modelId="{5019B021-6E28-4B47-8BDA-D968E9F818E8}" type="presParOf" srcId="{5781D2E8-0336-4E44-ADF3-4360E46FC798}" destId="{E16D466A-AB36-42AD-A7E1-0D3E55E267AF}" srcOrd="0" destOrd="0" presId="urn:microsoft.com/office/officeart/2005/8/layout/StepDownProcess"/>
    <dgm:cxn modelId="{EEDD5F16-8082-4F99-9B4E-1857DC9CB11B}" type="presParOf" srcId="{5781D2E8-0336-4E44-ADF3-4360E46FC798}" destId="{166BC9E8-D960-4FFE-8D70-403995F7D605}" srcOrd="1" destOrd="0" presId="urn:microsoft.com/office/officeart/2005/8/layout/StepDownProcess"/>
    <dgm:cxn modelId="{13E7D44B-B306-471D-8A2B-0DB02E085299}" type="presParOf" srcId="{5781D2E8-0336-4E44-ADF3-4360E46FC798}" destId="{2A4C74FE-B151-484E-82AB-9DF892BC8A7D}" srcOrd="2" destOrd="0" presId="urn:microsoft.com/office/officeart/2005/8/layout/StepDownProcess"/>
    <dgm:cxn modelId="{8B517412-A2BD-4F0F-A72F-0915A6B5AAC1}" type="presParOf" srcId="{62122AA6-BBDD-4ECB-BC4B-3F2CA5693032}" destId="{49BEB7C4-3601-452C-91EA-AD739F0E8B4C}" srcOrd="1" destOrd="0" presId="urn:microsoft.com/office/officeart/2005/8/layout/StepDownProcess"/>
    <dgm:cxn modelId="{43E1254C-AAA4-4716-8AFC-26EABDDEDB9B}" type="presParOf" srcId="{62122AA6-BBDD-4ECB-BC4B-3F2CA5693032}" destId="{6970CD83-DCCA-4BB4-8AE4-85D301DB4505}" srcOrd="2" destOrd="0" presId="urn:microsoft.com/office/officeart/2005/8/layout/StepDownProcess"/>
    <dgm:cxn modelId="{FD9F33BD-E9E1-4EC0-9187-998E23523D18}" type="presParOf" srcId="{6970CD83-DCCA-4BB4-8AE4-85D301DB4505}" destId="{4742CD94-0368-4F87-B0CD-30690D5D8BEB}" srcOrd="0" destOrd="0" presId="urn:microsoft.com/office/officeart/2005/8/layout/StepDownProcess"/>
    <dgm:cxn modelId="{57A7A9F2-0194-4126-B0B5-845DC9848861}" type="presParOf" srcId="{6970CD83-DCCA-4BB4-8AE4-85D301DB4505}" destId="{48964EDA-49A4-43E1-B4B9-36619AE3EE98}" srcOrd="1" destOrd="0" presId="urn:microsoft.com/office/officeart/2005/8/layout/StepDownProcess"/>
    <dgm:cxn modelId="{94DBBD53-F3FE-4A2F-BCD6-260E470953E7}" type="presParOf" srcId="{6970CD83-DCCA-4BB4-8AE4-85D301DB4505}" destId="{511BE005-26A9-4A0D-8547-FF2BCAECBB6B}" srcOrd="2" destOrd="0" presId="urn:microsoft.com/office/officeart/2005/8/layout/StepDownProcess"/>
    <dgm:cxn modelId="{DB5EA180-589B-493E-841B-E8B4801C1EF9}" type="presParOf" srcId="{62122AA6-BBDD-4ECB-BC4B-3F2CA5693032}" destId="{EBFAD618-6175-4D2B-9ED0-78E927759878}" srcOrd="3" destOrd="0" presId="urn:microsoft.com/office/officeart/2005/8/layout/StepDownProcess"/>
    <dgm:cxn modelId="{3AE71B5D-9557-462C-8CE0-00A2F6B16453}" type="presParOf" srcId="{62122AA6-BBDD-4ECB-BC4B-3F2CA5693032}" destId="{F61E6BDE-8978-415B-B8B0-3DD1D18F5A44}" srcOrd="4" destOrd="0" presId="urn:microsoft.com/office/officeart/2005/8/layout/StepDownProcess"/>
    <dgm:cxn modelId="{21C26E7C-D88C-4509-AFF8-38C50C95E1B4}" type="presParOf" srcId="{F61E6BDE-8978-415B-B8B0-3DD1D18F5A44}" destId="{1AE27632-6E73-4FE5-9595-2ECA619DD58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EC5E5-C6D6-4B81-BD36-0B0DF2D7B987}" type="doc">
      <dgm:prSet loTypeId="urn:microsoft.com/office/officeart/2005/8/layout/StepDown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A3808D6-E46A-4598-B359-B3B68A2117BB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核定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4EED3F-54E8-4F73-8CCD-21DE2094F10E}" type="parTrans" cxnId="{4077BA81-BF35-4856-AB25-9A83F936E842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39B8A4-7A21-4943-B2B8-55915B620CF7}" type="sibTrans" cxnId="{4077BA81-BF35-4856-AB25-9A83F936E842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1D5784-F5D4-41F0-9084-D1796FC22D6B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簽約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2427DC-40AE-4349-B987-0AC4B64C02F4}" type="parTrans" cxnId="{685F0A9B-BCF6-461A-A2E6-99744E642AD5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432BDA-7907-4C33-ACB0-5056F2F47B36}" type="sibTrans" cxnId="{685F0A9B-BCF6-461A-A2E6-99744E642AD5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422EB6-A01E-4E28-BF23-60EC2D7D8A9F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執行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7B83EC-C7CE-4458-B958-A1B2AA8F7A7D}" type="parTrans" cxnId="{2E40EADA-27CA-490D-9D11-943F7701F3EB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6AF75A-45EB-41E0-8BF6-BFB1BA66C1A9}" type="sibTrans" cxnId="{2E40EADA-27CA-490D-9D11-943F7701F3EB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122AA6-BBDD-4ECB-BC4B-3F2CA5693032}" type="pres">
      <dgm:prSet presAssocID="{256EC5E5-C6D6-4B81-BD36-0B0DF2D7B9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781D2E8-0336-4E44-ADF3-4360E46FC798}" type="pres">
      <dgm:prSet presAssocID="{3A3808D6-E46A-4598-B359-B3B68A2117BB}" presName="composite" presStyleCnt="0"/>
      <dgm:spPr/>
      <dgm:t>
        <a:bodyPr/>
        <a:lstStyle/>
        <a:p>
          <a:endParaRPr lang="zh-TW" altLang="en-US"/>
        </a:p>
      </dgm:t>
    </dgm:pt>
    <dgm:pt modelId="{E16D466A-AB36-42AD-A7E1-0D3E55E267AF}" type="pres">
      <dgm:prSet presAssocID="{3A3808D6-E46A-4598-B359-B3B68A2117BB}" presName="bentUpArrow1" presStyleLbl="alignImgPlace1" presStyleIdx="0" presStyleCnt="2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166BC9E8-D960-4FFE-8D70-403995F7D605}" type="pres">
      <dgm:prSet presAssocID="{3A3808D6-E46A-4598-B359-B3B68A2117B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4C74FE-B151-484E-82AB-9DF892BC8A7D}" type="pres">
      <dgm:prSet presAssocID="{3A3808D6-E46A-4598-B359-B3B68A2117B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BEB7C4-3601-452C-91EA-AD739F0E8B4C}" type="pres">
      <dgm:prSet presAssocID="{7F39B8A4-7A21-4943-B2B8-55915B620CF7}" presName="sibTrans" presStyleCnt="0"/>
      <dgm:spPr/>
      <dgm:t>
        <a:bodyPr/>
        <a:lstStyle/>
        <a:p>
          <a:endParaRPr lang="zh-TW" altLang="en-US"/>
        </a:p>
      </dgm:t>
    </dgm:pt>
    <dgm:pt modelId="{6970CD83-DCCA-4BB4-8AE4-85D301DB4505}" type="pres">
      <dgm:prSet presAssocID="{491D5784-F5D4-41F0-9084-D1796FC22D6B}" presName="composite" presStyleCnt="0"/>
      <dgm:spPr/>
      <dgm:t>
        <a:bodyPr/>
        <a:lstStyle/>
        <a:p>
          <a:endParaRPr lang="zh-TW" altLang="en-US"/>
        </a:p>
      </dgm:t>
    </dgm:pt>
    <dgm:pt modelId="{4742CD94-0368-4F87-B0CD-30690D5D8BEB}" type="pres">
      <dgm:prSet presAssocID="{491D5784-F5D4-41F0-9084-D1796FC22D6B}" presName="bentUpArrow1" presStyleLbl="alignImgPlace1" presStyleIdx="1" presStyleCnt="2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48964EDA-49A4-43E1-B4B9-36619AE3EE98}" type="pres">
      <dgm:prSet presAssocID="{491D5784-F5D4-41F0-9084-D1796FC22D6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1BE005-26A9-4A0D-8547-FF2BCAECBB6B}" type="pres">
      <dgm:prSet presAssocID="{491D5784-F5D4-41F0-9084-D1796FC22D6B}" presName="ChildText" presStyleLbl="revTx" presStyleIdx="1" presStyleCnt="2" custScaleX="241069" custLinFactNeighborX="797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FAD618-6175-4D2B-9ED0-78E927759878}" type="pres">
      <dgm:prSet presAssocID="{0D432BDA-7907-4C33-ACB0-5056F2F47B36}" presName="sibTrans" presStyleCnt="0"/>
      <dgm:spPr/>
      <dgm:t>
        <a:bodyPr/>
        <a:lstStyle/>
        <a:p>
          <a:endParaRPr lang="zh-TW" altLang="en-US"/>
        </a:p>
      </dgm:t>
    </dgm:pt>
    <dgm:pt modelId="{F61E6BDE-8978-415B-B8B0-3DD1D18F5A44}" type="pres">
      <dgm:prSet presAssocID="{77422EB6-A01E-4E28-BF23-60EC2D7D8A9F}" presName="composite" presStyleCnt="0"/>
      <dgm:spPr/>
      <dgm:t>
        <a:bodyPr/>
        <a:lstStyle/>
        <a:p>
          <a:endParaRPr lang="zh-TW" altLang="en-US"/>
        </a:p>
      </dgm:t>
    </dgm:pt>
    <dgm:pt modelId="{1AE27632-6E73-4FE5-9595-2ECA619DD588}" type="pres">
      <dgm:prSet presAssocID="{77422EB6-A01E-4E28-BF23-60EC2D7D8A9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F2A860-6724-4C06-B77E-F80C4029C6E6}" type="presOf" srcId="{491D5784-F5D4-41F0-9084-D1796FC22D6B}" destId="{48964EDA-49A4-43E1-B4B9-36619AE3EE98}" srcOrd="0" destOrd="0" presId="urn:microsoft.com/office/officeart/2005/8/layout/StepDownProcess"/>
    <dgm:cxn modelId="{9A7922DB-3B3B-403B-A39E-51C77F193560}" type="presOf" srcId="{3A3808D6-E46A-4598-B359-B3B68A2117BB}" destId="{166BC9E8-D960-4FFE-8D70-403995F7D605}" srcOrd="0" destOrd="0" presId="urn:microsoft.com/office/officeart/2005/8/layout/StepDownProcess"/>
    <dgm:cxn modelId="{265A0202-98BE-4FEC-9D8E-8D61966A8160}" type="presOf" srcId="{256EC5E5-C6D6-4B81-BD36-0B0DF2D7B987}" destId="{62122AA6-BBDD-4ECB-BC4B-3F2CA5693032}" srcOrd="0" destOrd="0" presId="urn:microsoft.com/office/officeart/2005/8/layout/StepDownProcess"/>
    <dgm:cxn modelId="{4077BA81-BF35-4856-AB25-9A83F936E842}" srcId="{256EC5E5-C6D6-4B81-BD36-0B0DF2D7B987}" destId="{3A3808D6-E46A-4598-B359-B3B68A2117BB}" srcOrd="0" destOrd="0" parTransId="{9F4EED3F-54E8-4F73-8CCD-21DE2094F10E}" sibTransId="{7F39B8A4-7A21-4943-B2B8-55915B620CF7}"/>
    <dgm:cxn modelId="{2E40EADA-27CA-490D-9D11-943F7701F3EB}" srcId="{256EC5E5-C6D6-4B81-BD36-0B0DF2D7B987}" destId="{77422EB6-A01E-4E28-BF23-60EC2D7D8A9F}" srcOrd="2" destOrd="0" parTransId="{877B83EC-C7CE-4458-B958-A1B2AA8F7A7D}" sibTransId="{EC6AF75A-45EB-41E0-8BF6-BFB1BA66C1A9}"/>
    <dgm:cxn modelId="{685F0A9B-BCF6-461A-A2E6-99744E642AD5}" srcId="{256EC5E5-C6D6-4B81-BD36-0B0DF2D7B987}" destId="{491D5784-F5D4-41F0-9084-D1796FC22D6B}" srcOrd="1" destOrd="0" parTransId="{7E2427DC-40AE-4349-B987-0AC4B64C02F4}" sibTransId="{0D432BDA-7907-4C33-ACB0-5056F2F47B36}"/>
    <dgm:cxn modelId="{4A8C71AB-6FCB-4F4D-9C21-F6335115312D}" type="presOf" srcId="{77422EB6-A01E-4E28-BF23-60EC2D7D8A9F}" destId="{1AE27632-6E73-4FE5-9595-2ECA619DD588}" srcOrd="0" destOrd="0" presId="urn:microsoft.com/office/officeart/2005/8/layout/StepDownProcess"/>
    <dgm:cxn modelId="{81BE524D-898B-45E5-8B55-D8AD6A2DB932}" type="presParOf" srcId="{62122AA6-BBDD-4ECB-BC4B-3F2CA5693032}" destId="{5781D2E8-0336-4E44-ADF3-4360E46FC798}" srcOrd="0" destOrd="0" presId="urn:microsoft.com/office/officeart/2005/8/layout/StepDownProcess"/>
    <dgm:cxn modelId="{97EB8FC3-53A4-4150-8701-4FA0FC70F50C}" type="presParOf" srcId="{5781D2E8-0336-4E44-ADF3-4360E46FC798}" destId="{E16D466A-AB36-42AD-A7E1-0D3E55E267AF}" srcOrd="0" destOrd="0" presId="urn:microsoft.com/office/officeart/2005/8/layout/StepDownProcess"/>
    <dgm:cxn modelId="{ED9E3345-6791-4534-BB35-09ECB15B8E1E}" type="presParOf" srcId="{5781D2E8-0336-4E44-ADF3-4360E46FC798}" destId="{166BC9E8-D960-4FFE-8D70-403995F7D605}" srcOrd="1" destOrd="0" presId="urn:microsoft.com/office/officeart/2005/8/layout/StepDownProcess"/>
    <dgm:cxn modelId="{931535F6-8204-4060-8019-5424D45FAB35}" type="presParOf" srcId="{5781D2E8-0336-4E44-ADF3-4360E46FC798}" destId="{2A4C74FE-B151-484E-82AB-9DF892BC8A7D}" srcOrd="2" destOrd="0" presId="urn:microsoft.com/office/officeart/2005/8/layout/StepDownProcess"/>
    <dgm:cxn modelId="{32CD0CE6-DF43-48ED-8E3C-F09F6F5308EA}" type="presParOf" srcId="{62122AA6-BBDD-4ECB-BC4B-3F2CA5693032}" destId="{49BEB7C4-3601-452C-91EA-AD739F0E8B4C}" srcOrd="1" destOrd="0" presId="urn:microsoft.com/office/officeart/2005/8/layout/StepDownProcess"/>
    <dgm:cxn modelId="{6732FC0C-3175-406A-96C5-DC86F859491C}" type="presParOf" srcId="{62122AA6-BBDD-4ECB-BC4B-3F2CA5693032}" destId="{6970CD83-DCCA-4BB4-8AE4-85D301DB4505}" srcOrd="2" destOrd="0" presId="urn:microsoft.com/office/officeart/2005/8/layout/StepDownProcess"/>
    <dgm:cxn modelId="{8C3BBB3C-AB5E-4933-A482-3FA70A67C98F}" type="presParOf" srcId="{6970CD83-DCCA-4BB4-8AE4-85D301DB4505}" destId="{4742CD94-0368-4F87-B0CD-30690D5D8BEB}" srcOrd="0" destOrd="0" presId="urn:microsoft.com/office/officeart/2005/8/layout/StepDownProcess"/>
    <dgm:cxn modelId="{F8DDC215-9E50-4903-94B1-E3D35B35E00F}" type="presParOf" srcId="{6970CD83-DCCA-4BB4-8AE4-85D301DB4505}" destId="{48964EDA-49A4-43E1-B4B9-36619AE3EE98}" srcOrd="1" destOrd="0" presId="urn:microsoft.com/office/officeart/2005/8/layout/StepDownProcess"/>
    <dgm:cxn modelId="{C2C48AA3-4662-4D9D-821F-F89B29429BEA}" type="presParOf" srcId="{6970CD83-DCCA-4BB4-8AE4-85D301DB4505}" destId="{511BE005-26A9-4A0D-8547-FF2BCAECBB6B}" srcOrd="2" destOrd="0" presId="urn:microsoft.com/office/officeart/2005/8/layout/StepDownProcess"/>
    <dgm:cxn modelId="{F0D5D4A2-E949-490E-914B-49682C39351E}" type="presParOf" srcId="{62122AA6-BBDD-4ECB-BC4B-3F2CA5693032}" destId="{EBFAD618-6175-4D2B-9ED0-78E927759878}" srcOrd="3" destOrd="0" presId="urn:microsoft.com/office/officeart/2005/8/layout/StepDownProcess"/>
    <dgm:cxn modelId="{D957802B-1842-45CE-8489-CECD1392A4EA}" type="presParOf" srcId="{62122AA6-BBDD-4ECB-BC4B-3F2CA5693032}" destId="{F61E6BDE-8978-415B-B8B0-3DD1D18F5A44}" srcOrd="4" destOrd="0" presId="urn:microsoft.com/office/officeart/2005/8/layout/StepDownProcess"/>
    <dgm:cxn modelId="{1F26C44A-3951-4709-9C0D-8504CCB581A0}" type="presParOf" srcId="{F61E6BDE-8978-415B-B8B0-3DD1D18F5A44}" destId="{1AE27632-6E73-4FE5-9595-2ECA619DD58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D466A-AB36-42AD-A7E1-0D3E55E267AF}">
      <dsp:nvSpPr>
        <dsp:cNvPr id="0" name=""/>
        <dsp:cNvSpPr/>
      </dsp:nvSpPr>
      <dsp:spPr>
        <a:xfrm rot="5400000">
          <a:off x="175172" y="806929"/>
          <a:ext cx="658485" cy="7496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6BC9E8-D960-4FFE-8D70-403995F7D605}">
      <dsp:nvSpPr>
        <dsp:cNvPr id="0" name=""/>
        <dsp:cNvSpPr/>
      </dsp:nvSpPr>
      <dsp:spPr>
        <a:xfrm>
          <a:off x="0" y="92867"/>
          <a:ext cx="1108501" cy="7759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廣宣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884" y="130751"/>
        <a:ext cx="1032733" cy="700147"/>
      </dsp:txXfrm>
    </dsp:sp>
    <dsp:sp modelId="{2A4C74FE-B151-484E-82AB-9DF892BC8A7D}">
      <dsp:nvSpPr>
        <dsp:cNvPr id="0" name=""/>
        <dsp:cNvSpPr/>
      </dsp:nvSpPr>
      <dsp:spPr>
        <a:xfrm>
          <a:off x="1044141" y="150986"/>
          <a:ext cx="936366" cy="62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2CD94-0368-4F87-B0CD-30690D5D8BEB}">
      <dsp:nvSpPr>
        <dsp:cNvPr id="0" name=""/>
        <dsp:cNvSpPr/>
      </dsp:nvSpPr>
      <dsp:spPr>
        <a:xfrm rot="5400000">
          <a:off x="1125473" y="1678538"/>
          <a:ext cx="658485" cy="7496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964EDA-49A4-43E1-B4B9-36619AE3EE98}">
      <dsp:nvSpPr>
        <dsp:cNvPr id="0" name=""/>
        <dsp:cNvSpPr/>
      </dsp:nvSpPr>
      <dsp:spPr>
        <a:xfrm>
          <a:off x="951014" y="948593"/>
          <a:ext cx="1108501" cy="7759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申請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88898" y="986477"/>
        <a:ext cx="1032733" cy="700147"/>
      </dsp:txXfrm>
    </dsp:sp>
    <dsp:sp modelId="{511BE005-26A9-4A0D-8547-FF2BCAECBB6B}">
      <dsp:nvSpPr>
        <dsp:cNvPr id="0" name=""/>
        <dsp:cNvSpPr/>
      </dsp:nvSpPr>
      <dsp:spPr>
        <a:xfrm>
          <a:off x="1806335" y="1022595"/>
          <a:ext cx="1314007" cy="62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27632-6E73-4FE5-9595-2ECA619DD588}">
      <dsp:nvSpPr>
        <dsp:cNvPr id="0" name=""/>
        <dsp:cNvSpPr/>
      </dsp:nvSpPr>
      <dsp:spPr>
        <a:xfrm>
          <a:off x="1892946" y="1897187"/>
          <a:ext cx="1108501" cy="7759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審查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30830" y="1935071"/>
        <a:ext cx="1032733" cy="700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D466A-AB36-42AD-A7E1-0D3E55E267AF}">
      <dsp:nvSpPr>
        <dsp:cNvPr id="0" name=""/>
        <dsp:cNvSpPr/>
      </dsp:nvSpPr>
      <dsp:spPr>
        <a:xfrm rot="5400000">
          <a:off x="176300" y="791131"/>
          <a:ext cx="664334" cy="7563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6BC9E8-D960-4FFE-8D70-403995F7D605}">
      <dsp:nvSpPr>
        <dsp:cNvPr id="0" name=""/>
        <dsp:cNvSpPr/>
      </dsp:nvSpPr>
      <dsp:spPr>
        <a:xfrm>
          <a:off x="292" y="54704"/>
          <a:ext cx="1118347" cy="7828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核定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512" y="92924"/>
        <a:ext cx="1041907" cy="706367"/>
      </dsp:txXfrm>
    </dsp:sp>
    <dsp:sp modelId="{2A4C74FE-B151-484E-82AB-9DF892BC8A7D}">
      <dsp:nvSpPr>
        <dsp:cNvPr id="0" name=""/>
        <dsp:cNvSpPr/>
      </dsp:nvSpPr>
      <dsp:spPr>
        <a:xfrm>
          <a:off x="1118640" y="129362"/>
          <a:ext cx="813379" cy="63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2CD94-0368-4F87-B0CD-30690D5D8BEB}">
      <dsp:nvSpPr>
        <dsp:cNvPr id="0" name=""/>
        <dsp:cNvSpPr/>
      </dsp:nvSpPr>
      <dsp:spPr>
        <a:xfrm rot="5400000">
          <a:off x="1103529" y="1670482"/>
          <a:ext cx="664334" cy="7563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964EDA-49A4-43E1-B4B9-36619AE3EE98}">
      <dsp:nvSpPr>
        <dsp:cNvPr id="0" name=""/>
        <dsp:cNvSpPr/>
      </dsp:nvSpPr>
      <dsp:spPr>
        <a:xfrm>
          <a:off x="927521" y="934054"/>
          <a:ext cx="1118347" cy="7828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簽約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65741" y="972274"/>
        <a:ext cx="1041907" cy="706367"/>
      </dsp:txXfrm>
    </dsp:sp>
    <dsp:sp modelId="{511BE005-26A9-4A0D-8547-FF2BCAECBB6B}">
      <dsp:nvSpPr>
        <dsp:cNvPr id="0" name=""/>
        <dsp:cNvSpPr/>
      </dsp:nvSpPr>
      <dsp:spPr>
        <a:xfrm>
          <a:off x="1472448" y="1008713"/>
          <a:ext cx="1960806" cy="63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27632-6E73-4FE5-9595-2ECA619DD588}">
      <dsp:nvSpPr>
        <dsp:cNvPr id="0" name=""/>
        <dsp:cNvSpPr/>
      </dsp:nvSpPr>
      <dsp:spPr>
        <a:xfrm>
          <a:off x="1854750" y="1813405"/>
          <a:ext cx="1118347" cy="7828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執行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92970" y="1851625"/>
        <a:ext cx="1041907" cy="706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E5AD4-AF04-404E-A69F-5B8E1731EBD4}" type="datetimeFigureOut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1235075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52747"/>
            <a:ext cx="543941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01FFE-2992-4C8E-BC8C-11E35F0297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36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1FFE-2992-4C8E-BC8C-11E35F02977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47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zh-TW" altLang="zh-TW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注意事項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計劃規模不得大於提案團隊前一年之營業額上限，委員有權視提案內容調配輔導款配比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(50%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上限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，或下修計畫規模與更換申請年期。</a:t>
            </a:r>
          </a:p>
          <a:p>
            <a:pPr rtl="0" eaLnBrk="1" fontAlgn="ctr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視每年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輔導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款而訂，如未發款完畢則延長收件期限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個月</a:t>
            </a:r>
          </a:p>
          <a:p>
            <a:pPr rtl="0" eaLnBrk="1" fontAlgn="auto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若提案單位曾在（包含正在進行中）經濟部所屬局處有接受過相關推廣、輔導與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輔導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計畫，皆須主動揭露表列於本次提案計畫書內，並須保證本項提案場域絕無同時進行相同推廣、輔導之執行內容。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zh-TW" altLang="zh-TW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提案加分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zh-TW" altLang="zh-TW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創新示範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：數位經濟、體驗經濟、循環經濟之執行規劃</a:t>
            </a:r>
          </a:p>
          <a:p>
            <a:pPr rtl="0" eaLnBrk="1" fontAlgn="auto" latinLnBrk="0" hangingPunct="1"/>
            <a:r>
              <a:rPr lang="zh-TW" altLang="zh-TW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社會責任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：青年返鄉、二代接班、女性就業、老有所用、生態友善</a:t>
            </a:r>
          </a:p>
          <a:p>
            <a:pPr rtl="0" eaLnBrk="1" fontAlgn="auto" latinLnBrk="0" hangingPunct="1"/>
            <a:r>
              <a:rPr lang="zh-TW" altLang="zh-TW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國際商機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：產品或服務外銷出口、國際來客友善環境設計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6F1F-7B0B-4261-84B9-1BB2BBDA441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66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1FFE-2992-4C8E-BC8C-11E35F02977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03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1FFE-2992-4C8E-BC8C-11E35F02977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839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85526-2815-4B9F-8926-4142700016C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53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7FA2-A5E4-41DE-8DDA-3F998461799C}" type="datetime1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3831-F6E9-412F-BB46-FC1C84F5D2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68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08E7-BC43-4749-BD57-F7FC77C83DCE}" type="datetime1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3831-F6E9-412F-BB46-FC1C84F5D2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56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5B5B-EBD6-4F25-84CE-7681B4176A77}" type="datetime1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3831-F6E9-412F-BB46-FC1C84F5D2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97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5"/>
          <p:cNvSpPr>
            <a:spLocks noGrp="1" noChangeArrowheads="1"/>
          </p:cNvSpPr>
          <p:nvPr>
            <p:ph type="dt" sz="half" idx="10"/>
          </p:nvPr>
        </p:nvSpPr>
        <p:spPr>
          <a:xfrm>
            <a:off x="6118225" y="6619875"/>
            <a:ext cx="1800225" cy="238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 lang="en-US" altLang="zh-TW" sz="1200" dirty="0">
                <a:solidFill>
                  <a:schemeClr val="bg1"/>
                </a:solidFill>
              </a:defRPr>
            </a:lvl1pPr>
          </a:lstStyle>
          <a:p>
            <a:pPr algn="r"/>
            <a:fld id="{6B7EAF85-D990-4CDF-A476-809AE292E130}" type="datetime1">
              <a:rPr lang="zh-TW" altLang="en-US" smtClean="0"/>
              <a:t>2018/3/5</a:t>
            </a:fld>
            <a:endParaRPr lang="zh-TW" altLang="en-US" dirty="0"/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3pPr>
              <a:tabLst>
                <a:tab pos="987425" algn="l"/>
              </a:tabLst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320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5042-D482-4A26-A1C6-D4F3A5A7F6B7}" type="datetime1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3831-F6E9-412F-BB46-FC1C84F5D2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70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E8CF-C671-43B2-B445-3AB8B5DF425E}" type="datetime1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3831-F6E9-412F-BB46-FC1C84F5D2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44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2389-76CB-43A3-80C4-657233B563B1}" type="datetime1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3831-F6E9-412F-BB46-FC1C84F5D2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16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8AA-162A-4E64-880E-E01746191957}" type="datetime1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3831-F6E9-412F-BB46-FC1C84F5D2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98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61FE-5931-4693-AFFC-20373B01D8F6}" type="datetime1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3831-F6E9-412F-BB46-FC1C84F5D2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40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5B09-38C9-48A6-9F3C-FEFB98169F66}" type="datetime1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3831-F6E9-412F-BB46-FC1C84F5D2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81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510C-740B-4596-9D05-4E738A0762E5}" type="datetime1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3831-F6E9-412F-BB46-FC1C84F5D2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91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13B1-AA8D-4D0E-839E-B93AC7C8157B}" type="datetime1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3831-F6E9-412F-BB46-FC1C84F5D2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4D15A-2D9C-4671-92A5-B9A08EC3C955}" type="datetime1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3831-F6E9-412F-BB46-FC1C84F5D2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3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btr.org.tw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ychang@itri.org.tw" TargetMode="External"/><Relationship Id="rId7" Type="http://schemas.openxmlformats.org/officeDocument/2006/relationships/hyperlink" Target="mailto:ccli@moea.gov.t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tri533036@itri.org.tw" TargetMode="External"/><Relationship Id="rId5" Type="http://schemas.openxmlformats.org/officeDocument/2006/relationships/hyperlink" Target="mailto:samtang@itri.org.tw" TargetMode="External"/><Relationship Id="rId4" Type="http://schemas.openxmlformats.org/officeDocument/2006/relationships/hyperlink" Target="mailto:tracywang@itri.org.tw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73153" y="6519769"/>
            <a:ext cx="2057400" cy="365125"/>
          </a:xfrm>
        </p:spPr>
        <p:txBody>
          <a:bodyPr/>
          <a:lstStyle/>
          <a:p>
            <a:fld id="{87E33831-F6E9-412F-BB46-FC1C84F5D280}" type="slidenum">
              <a:rPr lang="zh-TW" altLang="en-US" smtClean="0">
                <a:solidFill>
                  <a:schemeClr val="bg1"/>
                </a:solidFill>
              </a:rPr>
              <a:t>1</a:t>
            </a:fld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41182" y="5088678"/>
            <a:ext cx="4795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主辦單位：經濟部中小企業處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城鄉創生轉型輔導計畫推動小組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63798" y="1884470"/>
            <a:ext cx="9238129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推動中小企業城鄉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</a:t>
            </a:r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生轉型輔導計畫</a:t>
            </a:r>
            <a:endParaRPr lang="en-US" altLang="zh-TW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7953" y="3581930"/>
            <a:ext cx="7705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mall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usiness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 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ownship 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evitalization(SBTR)</a:t>
            </a:r>
          </a:p>
        </p:txBody>
      </p:sp>
      <p:sp>
        <p:nvSpPr>
          <p:cNvPr id="12" name="矩形 11"/>
          <p:cNvSpPr/>
          <p:nvPr/>
        </p:nvSpPr>
        <p:spPr>
          <a:xfrm>
            <a:off x="3613167" y="2794755"/>
            <a:ext cx="249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宣導說明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430736"/>
              </p:ext>
            </p:extLst>
          </p:nvPr>
        </p:nvGraphicFramePr>
        <p:xfrm>
          <a:off x="431432" y="1179514"/>
          <a:ext cx="8272730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613">
                  <a:extLst>
                    <a:ext uri="{9D8B030D-6E8A-4147-A177-3AD203B41FA5}">
                      <a16:colId xmlns:a16="http://schemas.microsoft.com/office/drawing/2014/main" xmlns="" val="2001613270"/>
                    </a:ext>
                  </a:extLst>
                </a:gridCol>
                <a:gridCol w="3675117">
                  <a:extLst>
                    <a:ext uri="{9D8B030D-6E8A-4147-A177-3AD203B41FA5}">
                      <a16:colId xmlns:a16="http://schemas.microsoft.com/office/drawing/2014/main" xmlns="" val="1597162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應備資料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受理方式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9035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u="sng" dirty="0" smtClean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b="1" u="sng" dirty="0" smtClean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</a:t>
                      </a:r>
                      <a:r>
                        <a:rPr lang="zh-TW" altLang="zh-TW" sz="1800" b="1" u="sng" dirty="0" smtClean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申請表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計畫書以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word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檔，連同其他應備資料掃瞄或翻拍後，以單一壓縮檔上傳至  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https://SBTR.org.tw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即視為送件成功。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867349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altLang="zh-TW" sz="1800" b="1" u="sng" dirty="0" smtClean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zh-TW" sz="1800" b="1" u="sng" dirty="0" smtClean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計畫書</a:t>
                      </a:r>
                      <a:endParaRPr lang="en-US" altLang="zh-TW" sz="1800" b="1" u="sng" dirty="0" smtClean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申請企業聯合、平台經營者，需附</a:t>
                      </a:r>
                      <a:r>
                        <a:rPr lang="zh-TW" altLang="en-US" sz="1800" b="1" u="sng" kern="100" dirty="0" smtClean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合作意向書</a:t>
                      </a: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800" b="1" u="sng" dirty="0" smtClean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551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最近一年之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『</a:t>
                      </a:r>
                      <a:r>
                        <a:rPr lang="zh-TW" altLang="en-US" sz="1800" b="1" dirty="0" smtClean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年度損益及稅額計算表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』</a:t>
                      </a:r>
                    </a:p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新創未滿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年之公司以最近一期「營業稅申報書」替代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。如因新設公司而未曾申報營利事業所得稅者，應以收件截止日前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r>
                        <a:rPr lang="zh-TW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內之第三方會計師簽證代替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715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最近一期</a:t>
                      </a:r>
                      <a:r>
                        <a:rPr lang="zh-TW" altLang="zh-TW" sz="1800" b="1" u="sng" dirty="0" smtClean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『勞保繳費清單之投保人數資料』</a:t>
                      </a:r>
                      <a:r>
                        <a:rPr lang="zh-TW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zh-TW" altLang="zh-TW" sz="1800" b="1" u="sng" dirty="0" smtClean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『納稅義務人違章欠稅查復表』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5076621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26036" y="6525533"/>
            <a:ext cx="2057400" cy="365125"/>
          </a:xfrm>
        </p:spPr>
        <p:txBody>
          <a:bodyPr/>
          <a:lstStyle/>
          <a:p>
            <a:fld id="{87E33831-F6E9-412F-BB46-FC1C84F5D280}" type="slidenum">
              <a:rPr lang="zh-TW" altLang="en-US" smtClean="0">
                <a:solidFill>
                  <a:schemeClr val="bg1"/>
                </a:solidFill>
              </a:rPr>
              <a:t>10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889196" y="-295816"/>
            <a:ext cx="7886700" cy="1353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三、申請須知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41818" y="11573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應備資料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2431" y="5456924"/>
            <a:ext cx="7631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本案僅提供電子收件服務，如有任何技術性問題請洽各地區推動小組。</a:t>
            </a:r>
            <a:endParaRPr lang="en-US" altLang="zh-TW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341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2889196" y="-230503"/>
            <a:ext cx="7886700" cy="1353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四、申請資格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141657" y="6324094"/>
            <a:ext cx="2057400" cy="365125"/>
          </a:xfrm>
        </p:spPr>
        <p:txBody>
          <a:bodyPr/>
          <a:lstStyle/>
          <a:p>
            <a:fld id="{4660DCB7-C942-428E-A61B-460C2C6C37E2}" type="slidenum">
              <a:rPr lang="zh-TW" altLang="en-US" smtClean="0">
                <a:solidFill>
                  <a:schemeClr val="bg1"/>
                </a:solidFill>
              </a:rPr>
              <a:t>11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254" y="569419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B800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單家申請</a:t>
            </a:r>
            <a:r>
              <a:rPr lang="zh-TW" altLang="en-US" sz="2400" b="1" dirty="0">
                <a:solidFill>
                  <a:srgbClr val="B800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</a:p>
        </p:txBody>
      </p:sp>
      <p:sp>
        <p:nvSpPr>
          <p:cNvPr id="11" name="矩形 10"/>
          <p:cNvSpPr/>
          <p:nvPr/>
        </p:nvSpPr>
        <p:spPr>
          <a:xfrm>
            <a:off x="140969" y="3325387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B800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財務狀況</a:t>
            </a:r>
          </a:p>
        </p:txBody>
      </p:sp>
      <p:sp>
        <p:nvSpPr>
          <p:cNvPr id="12" name="矩形 11"/>
          <p:cNvSpPr/>
          <p:nvPr/>
        </p:nvSpPr>
        <p:spPr>
          <a:xfrm>
            <a:off x="140969" y="3703727"/>
            <a:ext cx="8684170" cy="948978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屬銀行拒絕往來戶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，且最近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年度公司淨值應為正值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提案計畫申請當日起回溯計列，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提案廠商及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其負責人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年內不得有開立票據而發生</a:t>
            </a:r>
            <a:r>
              <a:rPr lang="zh-TW" altLang="en-US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退票</a:t>
            </a:r>
            <a:r>
              <a:rPr lang="zh-TW" altLang="en-US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紀錄及</a:t>
            </a:r>
            <a:r>
              <a:rPr lang="zh-TW" altLang="en-US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欠繳應納稅捐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之情事。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40969" y="4677472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B800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提案限制</a:t>
            </a:r>
            <a:endParaRPr lang="zh-TW" altLang="en-US" sz="2400" b="1" dirty="0">
              <a:solidFill>
                <a:srgbClr val="B800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40969" y="5045908"/>
            <a:ext cx="756984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提案計畫申請當日起回溯計列，</a:t>
            </a:r>
            <a:r>
              <a:rPr lang="en-US" altLang="zh-TW" sz="20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不得有下列行為</a:t>
            </a:r>
            <a:endParaRPr lang="zh-TW" altLang="en-US" sz="20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6181" y="5655462"/>
            <a:ext cx="8736868" cy="948978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經濟部或所屬機關相關輔導計畫簽約接受輔導，然有因</a:t>
            </a:r>
            <a:r>
              <a:rPr lang="zh-TW" altLang="en-US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歸責於提案廠商之事由而主動</a:t>
            </a:r>
            <a:r>
              <a:rPr lang="zh-TW" altLang="en-US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放棄接受</a:t>
            </a:r>
            <a:r>
              <a:rPr lang="zh-TW" altLang="en-US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，或經</a:t>
            </a:r>
            <a:r>
              <a:rPr lang="zh-TW" altLang="en-US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審查委員會決議予以終止或解除契約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之情事。</a:t>
            </a:r>
          </a:p>
          <a:p>
            <a:pPr marL="342900" indent="-342900"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</a:t>
            </a:r>
            <a:r>
              <a:rPr lang="zh-TW" altLang="en-US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執行政府計畫之重大違約紀錄者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40969" y="2424081"/>
            <a:ext cx="6378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b="1" dirty="0">
                <a:solidFill>
                  <a:srgbClr val="B800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多家企業聯合及平台經營者申請之主導企業</a:t>
            </a:r>
            <a:endParaRPr lang="zh-TW" altLang="en-US" sz="2400" b="1" dirty="0">
              <a:solidFill>
                <a:srgbClr val="B800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118384" y="2857430"/>
            <a:ext cx="888174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國內依法登記成立之獨資、合夥事業或公司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440" y="991348"/>
            <a:ext cx="838962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辦理公司登記或商業登記，並合於下列基準之事業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製造業、營造業、礦業及土石採取業實收資本額在新臺幣八千萬元以下，或經常僱用員工數未滿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人者。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除前款規定外之其他行業前一年營業額在新臺幣一億元以下，或經常僱用員工數未滿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人者</a:t>
            </a:r>
            <a:endParaRPr lang="zh-TW" altLang="en-US" dirty="0"/>
          </a:p>
        </p:txBody>
      </p:sp>
      <p:sp>
        <p:nvSpPr>
          <p:cNvPr id="17" name="投影片編號版面配置區 3"/>
          <p:cNvSpPr txBox="1">
            <a:spLocks/>
          </p:cNvSpPr>
          <p:nvPr/>
        </p:nvSpPr>
        <p:spPr>
          <a:xfrm>
            <a:off x="6926036" y="65255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chemeClr val="bg1"/>
                </a:solidFill>
              </a:rPr>
              <a:t>11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9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2787596" y="-115121"/>
            <a:ext cx="7886700" cy="1353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四、申請資格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487724" y="658621"/>
            <a:ext cx="7287441" cy="614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3031" y="96591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B800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其他限制</a:t>
            </a:r>
            <a:endParaRPr lang="zh-TW" altLang="en-US" sz="2800" b="1" dirty="0">
              <a:solidFill>
                <a:srgbClr val="B800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3031" y="1583265"/>
            <a:ext cx="8142319" cy="3934410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計畫之計畫主持人應為提案廠商具營運決策權之專任人員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有因執行政府計畫受</a:t>
            </a:r>
            <a:r>
              <a:rPr lang="zh-TW" altLang="en-US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停權處分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而其期間尚未屆滿情事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得以相同或類似計畫重複申請政府其他計畫輔導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簽約計畫如經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且查證屬實者，除解除或終止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契約並追回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相關輔導款項，自解約日起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年內不得申請本計畫輔導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年內未有違反保護勞工、環境之相關法律或違反身心障礙者權益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法之相關規定，且情節重大之情事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負責人及經理人</a:t>
            </a:r>
            <a:r>
              <a:rPr lang="zh-TW" altLang="en-US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未具有「大陸地區人民來臺投資許可辦法」</a:t>
            </a:r>
            <a:r>
              <a:rPr lang="zh-TW" altLang="en-US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第三條</a:t>
            </a:r>
            <a:r>
              <a:rPr lang="zh-TW" altLang="en-US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所稱投資人情事。 </a:t>
            </a:r>
          </a:p>
        </p:txBody>
      </p:sp>
      <p:sp>
        <p:nvSpPr>
          <p:cNvPr id="10" name="投影片編號版面配置區 6"/>
          <p:cNvSpPr txBox="1">
            <a:spLocks/>
          </p:cNvSpPr>
          <p:nvPr/>
        </p:nvSpPr>
        <p:spPr>
          <a:xfrm>
            <a:off x="6959600" y="6394689"/>
            <a:ext cx="2184400" cy="624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60DCB7-C942-428E-A61B-460C2C6C37E2}" type="slidenum">
              <a:rPr lang="zh-TW" altLang="en-US" smtClean="0">
                <a:solidFill>
                  <a:schemeClr val="bg1"/>
                </a:solidFill>
              </a:rPr>
              <a:pPr/>
              <a:t>12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27"/>
          <p:cNvSpPr>
            <a:spLocks noChangeArrowheads="1"/>
          </p:cNvSpPr>
          <p:nvPr/>
        </p:nvSpPr>
        <p:spPr bwMode="auto">
          <a:xfrm>
            <a:off x="6227347" y="111333"/>
            <a:ext cx="2954655" cy="59093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2687062" y="-2764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五、如何申請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68147" y="6562114"/>
            <a:ext cx="2057400" cy="365125"/>
          </a:xfrm>
        </p:spPr>
        <p:txBody>
          <a:bodyPr/>
          <a:lstStyle/>
          <a:p>
            <a:fld id="{28AFCA61-A041-46E7-A985-18CCC0951E7E}" type="slidenum">
              <a:rPr lang="zh-TW" alt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fld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2" name="資料庫圖表 21"/>
          <p:cNvGraphicFramePr/>
          <p:nvPr>
            <p:extLst>
              <p:ext uri="{D42A27DB-BD31-4B8C-83A1-F6EECF244321}">
                <p14:modId xmlns:p14="http://schemas.microsoft.com/office/powerpoint/2010/main" val="2228713927"/>
              </p:ext>
            </p:extLst>
          </p:nvPr>
        </p:nvGraphicFramePr>
        <p:xfrm>
          <a:off x="601911" y="1049152"/>
          <a:ext cx="3120343" cy="267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資料庫圖表 25"/>
          <p:cNvGraphicFramePr/>
          <p:nvPr>
            <p:extLst>
              <p:ext uri="{D42A27DB-BD31-4B8C-83A1-F6EECF244321}">
                <p14:modId xmlns:p14="http://schemas.microsoft.com/office/powerpoint/2010/main" val="891539043"/>
              </p:ext>
            </p:extLst>
          </p:nvPr>
        </p:nvGraphicFramePr>
        <p:xfrm>
          <a:off x="3271824" y="3971463"/>
          <a:ext cx="3433255" cy="2650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上彎箭號 26"/>
          <p:cNvSpPr/>
          <p:nvPr/>
        </p:nvSpPr>
        <p:spPr>
          <a:xfrm rot="5400000">
            <a:off x="2647067" y="3866480"/>
            <a:ext cx="547307" cy="46731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752523"/>
              <a:satOff val="-49555"/>
              <a:lumOff val="6975"/>
              <a:alphaOff val="0"/>
            </a:schemeClr>
          </a:fillRef>
          <a:effectRef idx="1">
            <a:schemeClr val="accent1">
              <a:tint val="50000"/>
              <a:hueOff val="752523"/>
              <a:satOff val="-49555"/>
              <a:lumOff val="697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矩形 28"/>
          <p:cNvSpPr/>
          <p:nvPr/>
        </p:nvSpPr>
        <p:spPr bwMode="auto">
          <a:xfrm>
            <a:off x="5453790" y="5548188"/>
            <a:ext cx="473869" cy="49212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文字方塊 29"/>
          <p:cNvSpPr txBox="1"/>
          <p:nvPr/>
        </p:nvSpPr>
        <p:spPr>
          <a:xfrm>
            <a:off x="3203508" y="2726150"/>
            <a:ext cx="2234442" cy="646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391" tIns="72391" rIns="72391" bIns="72391" spcCol="1270" anchor="ctr"/>
          <a:lstStyle>
            <a:defPPr>
              <a:defRPr lang="zh-TW"/>
            </a:defPPr>
            <a:lvl1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66750" fontAlgn="auto">
              <a:lnSpc>
                <a:spcPct val="90000"/>
              </a:lnSpc>
              <a:spcAft>
                <a:spcPct val="15000"/>
              </a:spcAft>
              <a:defRPr kumimoji="0" sz="1500">
                <a:solidFill>
                  <a:srgbClr val="002060"/>
                </a:solidFill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lvl="1">
              <a:defRPr/>
            </a:pPr>
            <a:endParaRPr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428247" y="4059275"/>
            <a:ext cx="1139986" cy="646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391" tIns="72391" rIns="72391" bIns="72391" spcCol="1270" anchor="ctr"/>
          <a:lstStyle>
            <a:defPPr>
              <a:defRPr lang="zh-TW"/>
            </a:defPPr>
            <a:lvl1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66750" fontAlgn="auto">
              <a:lnSpc>
                <a:spcPct val="90000"/>
              </a:lnSpc>
              <a:spcAft>
                <a:spcPct val="15000"/>
              </a:spcAft>
              <a:defRPr kumimoji="0" sz="1500">
                <a:solidFill>
                  <a:srgbClr val="002060"/>
                </a:solidFill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lvl="1">
              <a:defRPr/>
            </a:pP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066586" y="4382332"/>
            <a:ext cx="1177779" cy="646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391" tIns="72391" rIns="72391" bIns="72391" spcCol="1270" anchor="ctr"/>
          <a:lstStyle>
            <a:defPPr>
              <a:defRPr lang="zh-TW"/>
            </a:defPPr>
            <a:lvl1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66750" fontAlgn="auto">
              <a:lnSpc>
                <a:spcPct val="90000"/>
              </a:lnSpc>
              <a:spcAft>
                <a:spcPct val="15000"/>
              </a:spcAft>
              <a:defRPr kumimoji="0" sz="1500">
                <a:solidFill>
                  <a:srgbClr val="002060"/>
                </a:solidFill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lvl="1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>
            <a:off x="5376731" y="5508900"/>
            <a:ext cx="2719387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4"/>
          <p:cNvCxnSpPr>
            <a:cxnSpLocks noChangeAspect="1" noChangeShapeType="1"/>
          </p:cNvCxnSpPr>
          <p:nvPr/>
        </p:nvCxnSpPr>
        <p:spPr bwMode="auto">
          <a:xfrm>
            <a:off x="1850958" y="1457637"/>
            <a:ext cx="6188142" cy="0"/>
          </a:xfrm>
          <a:prstGeom prst="line">
            <a:avLst/>
          </a:prstGeom>
          <a:noFill/>
          <a:ln w="19050" algn="ctr">
            <a:solidFill>
              <a:srgbClr val="18828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4"/>
          <p:cNvCxnSpPr>
            <a:cxnSpLocks noChangeAspect="1" noChangeShapeType="1"/>
          </p:cNvCxnSpPr>
          <p:nvPr/>
        </p:nvCxnSpPr>
        <p:spPr bwMode="auto">
          <a:xfrm>
            <a:off x="2484331" y="2967383"/>
            <a:ext cx="5784799" cy="0"/>
          </a:xfrm>
          <a:prstGeom prst="line">
            <a:avLst/>
          </a:prstGeom>
          <a:noFill/>
          <a:ln w="19050" algn="ctr">
            <a:solidFill>
              <a:srgbClr val="18828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矩形 39"/>
          <p:cNvSpPr/>
          <p:nvPr/>
        </p:nvSpPr>
        <p:spPr>
          <a:xfrm>
            <a:off x="3594677" y="30597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單家企業提案進行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統一簡報審查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聯合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平台提案進行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到場現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地審查</a:t>
            </a:r>
            <a:endParaRPr lang="zh-TW" altLang="en-US" dirty="0"/>
          </a:p>
        </p:txBody>
      </p:sp>
      <p:cxnSp>
        <p:nvCxnSpPr>
          <p:cNvPr id="41" name="直接连接符 4"/>
          <p:cNvCxnSpPr>
            <a:cxnSpLocks noChangeAspect="1" noChangeShapeType="1"/>
          </p:cNvCxnSpPr>
          <p:nvPr/>
        </p:nvCxnSpPr>
        <p:spPr bwMode="auto">
          <a:xfrm>
            <a:off x="3076804" y="3994171"/>
            <a:ext cx="5623437" cy="0"/>
          </a:xfrm>
          <a:prstGeom prst="line">
            <a:avLst/>
          </a:prstGeom>
          <a:noFill/>
          <a:ln w="19050" algn="ctr">
            <a:solidFill>
              <a:srgbClr val="18828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矩形 41"/>
          <p:cNvSpPr/>
          <p:nvPr/>
        </p:nvSpPr>
        <p:spPr>
          <a:xfrm>
            <a:off x="4872061" y="4971881"/>
            <a:ext cx="4029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1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；計畫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期程以核定公告日起</a:t>
            </a:r>
            <a:r>
              <a:rPr kumimoji="1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算</a:t>
            </a:r>
            <a:endParaRPr kumimoji="1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113937" y="1920190"/>
            <a:ext cx="6939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點前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電子送件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：帳號登入</a:t>
            </a:r>
            <a:r>
              <a:rPr lang="en-US" altLang="zh-TW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Https://SBTR.org.tw  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完成註冊及上傳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endParaRPr lang="en-US" altLang="zh-TW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6934004" y="5318950"/>
            <a:ext cx="1926637" cy="36988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管考說明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12263" y="1052459"/>
            <a:ext cx="5658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   先於官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SBTR.org.tw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辦理預約掛號</a:t>
            </a:r>
            <a:endParaRPr lang="zh-TW" altLang="en-US" b="1" dirty="0"/>
          </a:p>
        </p:txBody>
      </p:sp>
      <p:sp>
        <p:nvSpPr>
          <p:cNvPr id="28" name="矩形 27"/>
          <p:cNvSpPr/>
          <p:nvPr/>
        </p:nvSpPr>
        <p:spPr>
          <a:xfrm>
            <a:off x="5843818" y="5935051"/>
            <a:ext cx="3268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視輔導經費結餘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辦理隨到隨審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739" y="3934511"/>
            <a:ext cx="2572371" cy="147732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應備資料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經執行單位通知補件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工作日內補件，逾期未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補件視同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資格不符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；「計畫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書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 不得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換件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肘形接點 4"/>
          <p:cNvCxnSpPr>
            <a:endCxn id="3" idx="0"/>
          </p:cNvCxnSpPr>
          <p:nvPr/>
        </p:nvCxnSpPr>
        <p:spPr>
          <a:xfrm rot="5400000">
            <a:off x="796256" y="3169166"/>
            <a:ext cx="1327014" cy="2036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5344689" y="3121810"/>
            <a:ext cx="1778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（以推動小組通知為準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2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65091" y="6546995"/>
            <a:ext cx="2057400" cy="365125"/>
          </a:xfrm>
        </p:spPr>
        <p:txBody>
          <a:bodyPr/>
          <a:lstStyle/>
          <a:p>
            <a:fld id="{87E33831-F6E9-412F-BB46-FC1C84F5D280}" type="slidenum">
              <a:rPr lang="zh-TW" altLang="en-US" sz="1400" smtClean="0">
                <a:solidFill>
                  <a:schemeClr val="bg1"/>
                </a:solidFill>
              </a:rPr>
              <a:t>14</a:t>
            </a:fld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-431" t="9819" b="12826"/>
          <a:stretch/>
        </p:blipFill>
        <p:spPr>
          <a:xfrm>
            <a:off x="286328" y="1754910"/>
            <a:ext cx="8229022" cy="3565236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66859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五、如何申請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24364" y="107595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altLang="zh-TW" sz="3200" b="1" kern="1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SBTR.org.tw</a:t>
            </a:r>
            <a:r>
              <a:rPr lang="en-US" altLang="zh-TW" sz="3200" b="1" dirty="0"/>
              <a:t>  </a:t>
            </a:r>
          </a:p>
          <a:p>
            <a:pPr lvl="1">
              <a:defRPr/>
            </a:pPr>
            <a:endParaRPr lang="en-US" altLang="zh-TW" b="1" dirty="0"/>
          </a:p>
        </p:txBody>
      </p:sp>
      <p:sp>
        <p:nvSpPr>
          <p:cNvPr id="8" name="矩形 7"/>
          <p:cNvSpPr/>
          <p:nvPr/>
        </p:nvSpPr>
        <p:spPr>
          <a:xfrm>
            <a:off x="3472873" y="4437354"/>
            <a:ext cx="1874982" cy="6834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11679" y="5002028"/>
            <a:ext cx="7945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建議！！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預約掛號：先至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SBTR.org.tw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留下送件基本資料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完成提案：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4/2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前完成電子壓縮檔上傳送件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17099" y="45790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電子送件方式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999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529108"/>
            <a:ext cx="2057400" cy="365125"/>
          </a:xfrm>
        </p:spPr>
        <p:txBody>
          <a:bodyPr/>
          <a:lstStyle/>
          <a:p>
            <a:fld id="{87E33831-F6E9-412F-BB46-FC1C84F5D280}" type="slidenum">
              <a:rPr lang="zh-TW" altLang="en-US" smtClean="0">
                <a:solidFill>
                  <a:schemeClr val="bg1"/>
                </a:solidFill>
              </a:rPr>
              <a:t>15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23470"/>
              </p:ext>
            </p:extLst>
          </p:nvPr>
        </p:nvGraphicFramePr>
        <p:xfrm>
          <a:off x="112332" y="991897"/>
          <a:ext cx="8782434" cy="54132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6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9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91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62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80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97900">
                  <a:extLst>
                    <a:ext uri="{9D8B030D-6E8A-4147-A177-3AD203B41FA5}">
                      <a16:colId xmlns:a16="http://schemas.microsoft.com/office/drawing/2014/main" xmlns="" val="3114531389"/>
                    </a:ext>
                  </a:extLst>
                </a:gridCol>
              </a:tblGrid>
              <a:tr h="40681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場次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區域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地址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容納人數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場地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728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107/3/6(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10:30-12:00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北區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台北科技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大樓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(4002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會議室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台北市大安區和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平東路二段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106 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4 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645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107/3/7(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10:30-12:00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中科管理局工商服務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大樓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402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會議室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臺中市大雅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區中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科路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645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107/3/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14:30-16:00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中區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苗栗產業創新推動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研究二館一樓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會議室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苗栗縣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竹南鎮科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研路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445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107/3/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10:30-12:00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南區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臺南市政府永華市政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東側小禮堂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臺南市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安平區永華路二段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46" y="1587962"/>
            <a:ext cx="1454951" cy="9797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7"/>
          <a:stretch/>
        </p:blipFill>
        <p:spPr>
          <a:xfrm>
            <a:off x="7379744" y="5326877"/>
            <a:ext cx="1485662" cy="96606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5" b="12412"/>
          <a:stretch/>
        </p:blipFill>
        <p:spPr>
          <a:xfrm>
            <a:off x="7379745" y="2860992"/>
            <a:ext cx="1475227" cy="946404"/>
          </a:xfrm>
          <a:prstGeom prst="rect">
            <a:avLst/>
          </a:prstGeom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2661348" y="159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說明會場次規劃</a:t>
            </a:r>
            <a:endPara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2" b="16198"/>
          <a:stretch/>
        </p:blipFill>
        <p:spPr>
          <a:xfrm>
            <a:off x="7379744" y="4125069"/>
            <a:ext cx="1520451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533216"/>
            <a:ext cx="2057400" cy="365125"/>
          </a:xfrm>
        </p:spPr>
        <p:txBody>
          <a:bodyPr/>
          <a:lstStyle/>
          <a:p>
            <a:fld id="{87E33831-F6E9-412F-BB46-FC1C84F5D280}" type="slidenum">
              <a:rPr lang="zh-TW" altLang="en-US" smtClean="0">
                <a:solidFill>
                  <a:schemeClr val="bg1"/>
                </a:solidFill>
              </a:rPr>
              <a:t>16</a:t>
            </a:fld>
            <a:endParaRPr lang="zh-TW" altLang="en-US">
              <a:solidFill>
                <a:schemeClr val="bg1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273253"/>
              </p:ext>
            </p:extLst>
          </p:nvPr>
        </p:nvGraphicFramePr>
        <p:xfrm>
          <a:off x="247131" y="753035"/>
          <a:ext cx="8782434" cy="556502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6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2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28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58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01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23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21941">
                  <a:extLst>
                    <a:ext uri="{9D8B030D-6E8A-4147-A177-3AD203B41FA5}">
                      <a16:colId xmlns:a16="http://schemas.microsoft.com/office/drawing/2014/main" xmlns="" val="3114531389"/>
                    </a:ext>
                  </a:extLst>
                </a:gridCol>
              </a:tblGrid>
              <a:tr h="57256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場次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區域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地址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容納人數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場地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228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107/3/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14:30-16:00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高雄南台灣跨領域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演講廳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新興區中正三路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050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107/3/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10:30-12:00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宜蘭縣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史館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一樓會議室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宜蘭縣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宜蘭市縣政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北路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38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107/3/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13:30-15:00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東區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花蓮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omega 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zone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一樓會議室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花蓮縣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花蓮市精美路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353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107/3/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10:30-12:00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南區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澎湖青年活動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大禮堂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澎湖縣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馬公市介壽路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141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107/3/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13:30-15:00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東區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台東中華電信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大樓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未來設計實驗室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台東市大同路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128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997015909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3" b="25119"/>
          <a:stretch/>
        </p:blipFill>
        <p:spPr>
          <a:xfrm>
            <a:off x="7325957" y="2438483"/>
            <a:ext cx="1649819" cy="9601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9" b="32904"/>
          <a:stretch/>
        </p:blipFill>
        <p:spPr>
          <a:xfrm>
            <a:off x="7325957" y="3452037"/>
            <a:ext cx="1676713" cy="93268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2" b="18848"/>
          <a:stretch/>
        </p:blipFill>
        <p:spPr>
          <a:xfrm>
            <a:off x="7325957" y="4414274"/>
            <a:ext cx="1649820" cy="81610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" b="33661"/>
          <a:stretch/>
        </p:blipFill>
        <p:spPr>
          <a:xfrm>
            <a:off x="7325958" y="5343025"/>
            <a:ext cx="1636304" cy="80314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47131" y="6256910"/>
            <a:ext cx="450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說明會預共</a:t>
            </a:r>
            <a:r>
              <a:rPr lang="en-US" altLang="zh-TW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場，視企業需求增加場次</a:t>
            </a:r>
            <a:endParaRPr lang="zh-TW" altLang="en-US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2850402" y="-1664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說明會場次規劃</a:t>
            </a:r>
            <a:endPara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19667" r="14041"/>
          <a:stretch/>
        </p:blipFill>
        <p:spPr>
          <a:xfrm>
            <a:off x="7325958" y="1438164"/>
            <a:ext cx="1634226" cy="9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157296"/>
              </p:ext>
            </p:extLst>
          </p:nvPr>
        </p:nvGraphicFramePr>
        <p:xfrm>
          <a:off x="104027" y="1434432"/>
          <a:ext cx="8731501" cy="5125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2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4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3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10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499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2359"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推動小組地址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E-mail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305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北區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推動小組</a:t>
                      </a:r>
                      <a:endParaRPr lang="en-US" altLang="zh-TW" sz="14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（北北基桃竹</a:t>
                      </a:r>
                      <a:r>
                        <a:rPr lang="en-US" altLang="zh-TW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張震元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台北市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愛國東路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號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樓之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02-23414105</a:t>
                      </a: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400" u="sng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hlinkClick r:id="rId3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u="sng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3"/>
                        </a:rPr>
                        <a:t>jychang@itri.org.tw</a:t>
                      </a:r>
                      <a:endParaRPr lang="en-US" altLang="zh-TW" sz="1400" u="sng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400" u="sng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69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中區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推動小組</a:t>
                      </a:r>
                      <a:endParaRPr lang="en-US" altLang="zh-TW" sz="14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苗中彰投</a:t>
                      </a:r>
                      <a:r>
                        <a:rPr lang="en-US" altLang="zh-TW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王翠薇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南投縣南投市文獻路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B441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室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049-2345660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4"/>
                        </a:rPr>
                        <a:t>tracywang@itri.org.tw</a:t>
                      </a:r>
                      <a:endParaRPr lang="zh-TW" sz="1400" u="sng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177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</a:t>
                      </a:r>
                      <a:r>
                        <a:rPr lang="zh-TW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</a:t>
                      </a:r>
                      <a:endParaRPr lang="zh-TW" sz="1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推動小組</a:t>
                      </a:r>
                      <a:endParaRPr lang="en-US" altLang="zh-TW" sz="14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（雲嘉南高屏</a:t>
                      </a:r>
                      <a:r>
                        <a:rPr lang="en-US" altLang="zh-TW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唐欣暉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臺南市六甲區工研路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號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519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室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06-6939026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5"/>
                        </a:rPr>
                        <a:t>samtang@itri.org.tw</a:t>
                      </a:r>
                      <a:endParaRPr lang="zh-TW" sz="1400" u="sng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587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</a:t>
                      </a:r>
                      <a:r>
                        <a:rPr lang="zh-TW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</a:t>
                      </a:r>
                      <a:endParaRPr lang="zh-TW" sz="1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推動小組</a:t>
                      </a:r>
                      <a:endParaRPr lang="en-US" altLang="zh-TW" sz="14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（宜花東</a:t>
                      </a:r>
                      <a:endParaRPr lang="en-US" altLang="zh-TW" sz="14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及離島</a:t>
                      </a:r>
                      <a:r>
                        <a:rPr lang="en-US" altLang="zh-TW" sz="1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邱康豪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花蓮市精美路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03-8239860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6"/>
                        </a:rPr>
                        <a:t>itri533036@itri.org.tw</a:t>
                      </a:r>
                      <a:endParaRPr lang="zh-TW" sz="1400" u="sng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758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經濟部</a:t>
                      </a:r>
                      <a:endParaRPr lang="en-US" altLang="zh-TW" sz="1400" b="1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中小企業處</a:t>
                      </a:r>
                      <a:endParaRPr lang="zh-TW" sz="1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李重慶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台北市大安區羅斯福路二段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號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樓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02-23680816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#215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4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hlinkClick r:id="rId7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hlinkClick r:id="rId7"/>
                        </a:rPr>
                        <a:t>ccli@moea.gov.tw</a:t>
                      </a:r>
                      <a:endParaRPr lang="en-US" altLang="zh-TW" sz="14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591154" y="135412"/>
            <a:ext cx="5584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4000" dirty="0"/>
              <a:t>Thanks for your attention.</a:t>
            </a:r>
            <a:endPara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519769"/>
            <a:ext cx="2057400" cy="365125"/>
          </a:xfrm>
        </p:spPr>
        <p:txBody>
          <a:bodyPr/>
          <a:lstStyle/>
          <a:p>
            <a:fld id="{4660DCB7-C942-428E-A61B-460C2C6C37E2}" type="slidenum">
              <a:rPr lang="zh-TW" altLang="en-US" smtClean="0">
                <a:solidFill>
                  <a:schemeClr val="bg1"/>
                </a:solidFill>
              </a:rPr>
              <a:t>17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6351" y="748914"/>
            <a:ext cx="5314275" cy="740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有任何問題  歡迎與我們聯絡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63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8968" y="6522371"/>
            <a:ext cx="2057400" cy="365125"/>
          </a:xfrm>
        </p:spPr>
        <p:txBody>
          <a:bodyPr/>
          <a:lstStyle/>
          <a:p>
            <a:fld id="{87E33831-F6E9-412F-BB46-FC1C84F5D280}" type="slidenum">
              <a:rPr lang="zh-TW" altLang="en-US" smtClean="0">
                <a:solidFill>
                  <a:schemeClr val="bg1"/>
                </a:solidFill>
              </a:rPr>
              <a:t>18</a:t>
            </a:fld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315854" y="628073"/>
            <a:ext cx="254923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常見問題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81707" y="1588655"/>
            <a:ext cx="86175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：計畫書會不會很難寫？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：為鼓勵企業自行撰寫送件，計畫書章節以精簡易寫進行設計，本文規範不超過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頁，詳情請洽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SBTR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官網。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81707" y="4097148"/>
            <a:ext cx="8617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類「平台型」的定義，可否再清楚說明？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：於某一特定場域，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地文化或特色產業從事場域經營，並規劃進駐或參與規章，輔導在地、或外來團隊進駐共同參與。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38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47888" y="6523497"/>
            <a:ext cx="2057400" cy="365125"/>
          </a:xfrm>
        </p:spPr>
        <p:txBody>
          <a:bodyPr/>
          <a:lstStyle/>
          <a:p>
            <a:fld id="{87E33831-F6E9-412F-BB46-FC1C84F5D280}" type="slidenum">
              <a:rPr lang="zh-TW" altLang="en-US" smtClean="0">
                <a:solidFill>
                  <a:schemeClr val="bg1"/>
                </a:solidFill>
              </a:rPr>
              <a:t>19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15854" y="628073"/>
            <a:ext cx="254923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常見問題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81708" y="3971635"/>
            <a:ext cx="8617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：公協會或學校能否參與提案？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：本</a:t>
            </a:r>
            <a:r>
              <a:rPr lang="zh-TW" altLang="en-US" sz="24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計畫以中小企業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或一般企業</a:t>
            </a:r>
            <a:r>
              <a:rPr lang="zh-TW" altLang="en-US" sz="24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申請為主。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81707" y="1586919"/>
            <a:ext cx="86175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：聯合提案類型，是否一定要以場域為基礎？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：城鄉創生除了以場域形態，同時也鼓勵以製造型態送件，共同生產地方特色產品進行提案。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998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54265" y="6519769"/>
            <a:ext cx="2057400" cy="365125"/>
          </a:xfrm>
        </p:spPr>
        <p:txBody>
          <a:bodyPr/>
          <a:lstStyle/>
          <a:p>
            <a:fld id="{4660DCB7-C942-428E-A61B-460C2C6C37E2}" type="slidenum">
              <a:rPr lang="zh-TW" altLang="en-US" smtClean="0">
                <a:solidFill>
                  <a:schemeClr val="bg1"/>
                </a:solidFill>
              </a:rPr>
              <a:t>2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117" name="群組 116"/>
          <p:cNvGrpSpPr/>
          <p:nvPr/>
        </p:nvGrpSpPr>
        <p:grpSpPr>
          <a:xfrm>
            <a:off x="1713105" y="1779339"/>
            <a:ext cx="7265903" cy="3877985"/>
            <a:chOff x="1909749" y="1722950"/>
            <a:chExt cx="7265903" cy="3877985"/>
          </a:xfrm>
        </p:grpSpPr>
        <p:sp>
          <p:nvSpPr>
            <p:cNvPr id="16" name="TextBox 6"/>
            <p:cNvSpPr txBox="1"/>
            <p:nvPr/>
          </p:nvSpPr>
          <p:spPr>
            <a:xfrm>
              <a:off x="4041949" y="1722950"/>
              <a:ext cx="5133703" cy="387798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514350" indent="-514350" algn="l">
                <a:buFont typeface="+mj-ea"/>
                <a:buAutoNum type="ea1ChtPeriod"/>
              </a:pP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計畫背景</a:t>
              </a:r>
              <a:endPara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514350" indent="-514350" algn="l">
                <a:buFont typeface="+mj-lt"/>
                <a:buAutoNum type="ea1ChtPeriod"/>
              </a:pPr>
              <a:endPara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514350" indent="-514350">
                <a:buFont typeface="+mj-ea"/>
                <a:buAutoNum type="ea1ChtPeriod"/>
              </a:pP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類別說明</a:t>
              </a:r>
              <a:endPara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申請須知</a:t>
              </a:r>
              <a:endPara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514350" indent="-514350">
                <a:buFont typeface="+mj-lt"/>
                <a:buAutoNum type="ea1ChtPeriod"/>
              </a:pPr>
              <a:endPara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  <a:r>
                <a: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申請資格</a:t>
              </a:r>
              <a:endPara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如何申請</a:t>
              </a:r>
              <a:endPara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6" name="组合 4"/>
            <p:cNvGrpSpPr/>
            <p:nvPr/>
          </p:nvGrpSpPr>
          <p:grpSpPr>
            <a:xfrm>
              <a:off x="1909749" y="3276884"/>
              <a:ext cx="310343" cy="385060"/>
              <a:chOff x="3590926" y="663575"/>
              <a:chExt cx="681038" cy="990601"/>
            </a:xfrm>
            <a:solidFill>
              <a:schemeClr val="bg1"/>
            </a:solidFill>
          </p:grpSpPr>
          <p:sp>
            <p:nvSpPr>
              <p:cNvPr id="58" name="Freeform 12"/>
              <p:cNvSpPr>
                <a:spLocks/>
              </p:cNvSpPr>
              <p:nvPr/>
            </p:nvSpPr>
            <p:spPr bwMode="auto">
              <a:xfrm>
                <a:off x="3933826" y="1538288"/>
                <a:ext cx="111125" cy="115888"/>
              </a:xfrm>
              <a:custGeom>
                <a:avLst/>
                <a:gdLst>
                  <a:gd name="T0" fmla="*/ 34 w 38"/>
                  <a:gd name="T1" fmla="*/ 4 h 40"/>
                  <a:gd name="T2" fmla="*/ 34 w 38"/>
                  <a:gd name="T3" fmla="*/ 19 h 40"/>
                  <a:gd name="T4" fmla="*/ 19 w 38"/>
                  <a:gd name="T5" fmla="*/ 35 h 40"/>
                  <a:gd name="T6" fmla="*/ 4 w 38"/>
                  <a:gd name="T7" fmla="*/ 36 h 40"/>
                  <a:gd name="T8" fmla="*/ 4 w 38"/>
                  <a:gd name="T9" fmla="*/ 36 h 40"/>
                  <a:gd name="T10" fmla="*/ 5 w 38"/>
                  <a:gd name="T11" fmla="*/ 21 h 40"/>
                  <a:gd name="T12" fmla="*/ 19 w 38"/>
                  <a:gd name="T13" fmla="*/ 6 h 40"/>
                  <a:gd name="T14" fmla="*/ 34 w 38"/>
                  <a:gd name="T1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0">
                    <a:moveTo>
                      <a:pt x="34" y="4"/>
                    </a:moveTo>
                    <a:cubicBezTo>
                      <a:pt x="38" y="8"/>
                      <a:pt x="38" y="15"/>
                      <a:pt x="34" y="19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5" y="39"/>
                      <a:pt x="8" y="40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0" y="32"/>
                      <a:pt x="1" y="26"/>
                      <a:pt x="5" y="21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4" y="1"/>
                      <a:pt x="30" y="0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0" name="Freeform 14"/>
              <p:cNvSpPr>
                <a:spLocks/>
              </p:cNvSpPr>
              <p:nvPr/>
            </p:nvSpPr>
            <p:spPr bwMode="auto">
              <a:xfrm>
                <a:off x="4000501" y="771525"/>
                <a:ext cx="271463" cy="58738"/>
              </a:xfrm>
              <a:custGeom>
                <a:avLst/>
                <a:gdLst>
                  <a:gd name="T0" fmla="*/ 93 w 93"/>
                  <a:gd name="T1" fmla="*/ 10 h 20"/>
                  <a:gd name="T2" fmla="*/ 83 w 93"/>
                  <a:gd name="T3" fmla="*/ 20 h 20"/>
                  <a:gd name="T4" fmla="*/ 9 w 93"/>
                  <a:gd name="T5" fmla="*/ 20 h 20"/>
                  <a:gd name="T6" fmla="*/ 0 w 93"/>
                  <a:gd name="T7" fmla="*/ 10 h 20"/>
                  <a:gd name="T8" fmla="*/ 0 w 93"/>
                  <a:gd name="T9" fmla="*/ 10 h 20"/>
                  <a:gd name="T10" fmla="*/ 9 w 93"/>
                  <a:gd name="T11" fmla="*/ 0 h 20"/>
                  <a:gd name="T12" fmla="*/ 83 w 93"/>
                  <a:gd name="T13" fmla="*/ 0 h 20"/>
                  <a:gd name="T14" fmla="*/ 93 w 93"/>
                  <a:gd name="T15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20">
                    <a:moveTo>
                      <a:pt x="93" y="10"/>
                    </a:moveTo>
                    <a:cubicBezTo>
                      <a:pt x="93" y="15"/>
                      <a:pt x="89" y="20"/>
                      <a:pt x="83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4" y="20"/>
                      <a:pt x="0" y="1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9" y="0"/>
                      <a:pt x="93" y="4"/>
                      <a:pt x="9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" name="Freeform 15"/>
              <p:cNvSpPr>
                <a:spLocks/>
              </p:cNvSpPr>
              <p:nvPr/>
            </p:nvSpPr>
            <p:spPr bwMode="auto">
              <a:xfrm>
                <a:off x="4108451" y="663575"/>
                <a:ext cx="55563" cy="271463"/>
              </a:xfrm>
              <a:custGeom>
                <a:avLst/>
                <a:gdLst>
                  <a:gd name="T0" fmla="*/ 9 w 19"/>
                  <a:gd name="T1" fmla="*/ 0 h 93"/>
                  <a:gd name="T2" fmla="*/ 19 w 19"/>
                  <a:gd name="T3" fmla="*/ 10 h 93"/>
                  <a:gd name="T4" fmla="*/ 19 w 19"/>
                  <a:gd name="T5" fmla="*/ 84 h 93"/>
                  <a:gd name="T6" fmla="*/ 9 w 19"/>
                  <a:gd name="T7" fmla="*/ 93 h 93"/>
                  <a:gd name="T8" fmla="*/ 9 w 19"/>
                  <a:gd name="T9" fmla="*/ 93 h 93"/>
                  <a:gd name="T10" fmla="*/ 0 w 19"/>
                  <a:gd name="T11" fmla="*/ 84 h 93"/>
                  <a:gd name="T12" fmla="*/ 0 w 19"/>
                  <a:gd name="T13" fmla="*/ 10 h 93"/>
                  <a:gd name="T14" fmla="*/ 9 w 19"/>
                  <a:gd name="T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93">
                    <a:moveTo>
                      <a:pt x="9" y="0"/>
                    </a:moveTo>
                    <a:cubicBezTo>
                      <a:pt x="15" y="0"/>
                      <a:pt x="19" y="4"/>
                      <a:pt x="19" y="10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9" y="89"/>
                      <a:pt x="15" y="93"/>
                      <a:pt x="9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4" y="93"/>
                      <a:pt x="0" y="89"/>
                      <a:pt x="0" y="8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2" name="Freeform 16"/>
              <p:cNvSpPr>
                <a:spLocks/>
              </p:cNvSpPr>
              <p:nvPr/>
            </p:nvSpPr>
            <p:spPr bwMode="auto">
              <a:xfrm>
                <a:off x="3590926" y="844550"/>
                <a:ext cx="354013" cy="287338"/>
              </a:xfrm>
              <a:custGeom>
                <a:avLst/>
                <a:gdLst>
                  <a:gd name="T0" fmla="*/ 105 w 121"/>
                  <a:gd name="T1" fmla="*/ 93 h 98"/>
                  <a:gd name="T2" fmla="*/ 7 w 121"/>
                  <a:gd name="T3" fmla="*/ 15 h 98"/>
                  <a:gd name="T4" fmla="*/ 7 w 121"/>
                  <a:gd name="T5" fmla="*/ 15 h 98"/>
                  <a:gd name="T6" fmla="*/ 1 w 121"/>
                  <a:gd name="T7" fmla="*/ 7 h 98"/>
                  <a:gd name="T8" fmla="*/ 1 w 121"/>
                  <a:gd name="T9" fmla="*/ 7 h 98"/>
                  <a:gd name="T10" fmla="*/ 9 w 121"/>
                  <a:gd name="T11" fmla="*/ 0 h 98"/>
                  <a:gd name="T12" fmla="*/ 9 w 121"/>
                  <a:gd name="T13" fmla="*/ 0 h 98"/>
                  <a:gd name="T14" fmla="*/ 119 w 121"/>
                  <a:gd name="T15" fmla="*/ 88 h 98"/>
                  <a:gd name="T16" fmla="*/ 119 w 121"/>
                  <a:gd name="T17" fmla="*/ 88 h 98"/>
                  <a:gd name="T18" fmla="*/ 115 w 121"/>
                  <a:gd name="T19" fmla="*/ 98 h 98"/>
                  <a:gd name="T20" fmla="*/ 115 w 121"/>
                  <a:gd name="T21" fmla="*/ 98 h 98"/>
                  <a:gd name="T22" fmla="*/ 112 w 121"/>
                  <a:gd name="T23" fmla="*/ 98 h 98"/>
                  <a:gd name="T24" fmla="*/ 112 w 121"/>
                  <a:gd name="T25" fmla="*/ 98 h 98"/>
                  <a:gd name="T26" fmla="*/ 105 w 121"/>
                  <a:gd name="T27" fmla="*/ 9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" h="98">
                    <a:moveTo>
                      <a:pt x="105" y="93"/>
                    </a:moveTo>
                    <a:cubicBezTo>
                      <a:pt x="91" y="51"/>
                      <a:pt x="53" y="19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1" y="5"/>
                      <a:pt x="103" y="41"/>
                      <a:pt x="119" y="88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1" y="92"/>
                      <a:pt x="118" y="96"/>
                      <a:pt x="115" y="98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4" y="98"/>
                      <a:pt x="113" y="98"/>
                      <a:pt x="112" y="98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09" y="98"/>
                      <a:pt x="106" y="96"/>
                      <a:pt x="105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3" name="Oval 17"/>
              <p:cNvSpPr>
                <a:spLocks noChangeArrowheads="1"/>
              </p:cNvSpPr>
              <p:nvPr/>
            </p:nvSpPr>
            <p:spPr bwMode="auto">
              <a:xfrm>
                <a:off x="3906838" y="1149350"/>
                <a:ext cx="52388" cy="523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53" name="標題 1"/>
          <p:cNvSpPr txBox="1">
            <a:spLocks/>
          </p:cNvSpPr>
          <p:nvPr/>
        </p:nvSpPr>
        <p:spPr>
          <a:xfrm>
            <a:off x="3056687" y="633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說明會大綱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090553" y="1566573"/>
            <a:ext cx="717818" cy="737342"/>
            <a:chOff x="2101969" y="2022077"/>
            <a:chExt cx="717818" cy="737342"/>
          </a:xfrm>
        </p:grpSpPr>
        <p:grpSp>
          <p:nvGrpSpPr>
            <p:cNvPr id="2" name="群組 1"/>
            <p:cNvGrpSpPr/>
            <p:nvPr/>
          </p:nvGrpSpPr>
          <p:grpSpPr>
            <a:xfrm>
              <a:off x="2101969" y="2222558"/>
              <a:ext cx="653963" cy="536861"/>
              <a:chOff x="1456211" y="2737530"/>
              <a:chExt cx="653963" cy="536861"/>
            </a:xfrm>
          </p:grpSpPr>
          <p:sp>
            <p:nvSpPr>
              <p:cNvPr id="45" name="Freeform 11"/>
              <p:cNvSpPr>
                <a:spLocks noEditPoints="1"/>
              </p:cNvSpPr>
              <p:nvPr/>
            </p:nvSpPr>
            <p:spPr bwMode="auto">
              <a:xfrm>
                <a:off x="1456211" y="2737530"/>
                <a:ext cx="500600" cy="428872"/>
              </a:xfrm>
              <a:custGeom>
                <a:avLst/>
                <a:gdLst>
                  <a:gd name="T0" fmla="*/ 188 w 376"/>
                  <a:gd name="T1" fmla="*/ 0 h 377"/>
                  <a:gd name="T2" fmla="*/ 0 w 376"/>
                  <a:gd name="T3" fmla="*/ 189 h 377"/>
                  <a:gd name="T4" fmla="*/ 188 w 376"/>
                  <a:gd name="T5" fmla="*/ 377 h 377"/>
                  <a:gd name="T6" fmla="*/ 376 w 376"/>
                  <a:gd name="T7" fmla="*/ 189 h 377"/>
                  <a:gd name="T8" fmla="*/ 188 w 376"/>
                  <a:gd name="T9" fmla="*/ 0 h 377"/>
                  <a:gd name="T10" fmla="*/ 188 w 376"/>
                  <a:gd name="T11" fmla="*/ 329 h 377"/>
                  <a:gd name="T12" fmla="*/ 48 w 376"/>
                  <a:gd name="T13" fmla="*/ 189 h 377"/>
                  <a:gd name="T14" fmla="*/ 188 w 376"/>
                  <a:gd name="T15" fmla="*/ 48 h 377"/>
                  <a:gd name="T16" fmla="*/ 328 w 376"/>
                  <a:gd name="T17" fmla="*/ 189 h 377"/>
                  <a:gd name="T18" fmla="*/ 188 w 376"/>
                  <a:gd name="T19" fmla="*/ 32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7">
                    <a:moveTo>
                      <a:pt x="188" y="0"/>
                    </a:moveTo>
                    <a:cubicBezTo>
                      <a:pt x="84" y="0"/>
                      <a:pt x="0" y="85"/>
                      <a:pt x="0" y="189"/>
                    </a:cubicBezTo>
                    <a:cubicBezTo>
                      <a:pt x="0" y="292"/>
                      <a:pt x="84" y="377"/>
                      <a:pt x="188" y="377"/>
                    </a:cubicBezTo>
                    <a:cubicBezTo>
                      <a:pt x="292" y="377"/>
                      <a:pt x="376" y="292"/>
                      <a:pt x="376" y="189"/>
                    </a:cubicBezTo>
                    <a:cubicBezTo>
                      <a:pt x="376" y="85"/>
                      <a:pt x="292" y="0"/>
                      <a:pt x="188" y="0"/>
                    </a:cubicBezTo>
                    <a:close/>
                    <a:moveTo>
                      <a:pt x="188" y="329"/>
                    </a:moveTo>
                    <a:cubicBezTo>
                      <a:pt x="111" y="329"/>
                      <a:pt x="48" y="266"/>
                      <a:pt x="48" y="189"/>
                    </a:cubicBezTo>
                    <a:cubicBezTo>
                      <a:pt x="48" y="111"/>
                      <a:pt x="111" y="48"/>
                      <a:pt x="188" y="48"/>
                    </a:cubicBezTo>
                    <a:cubicBezTo>
                      <a:pt x="265" y="48"/>
                      <a:pt x="328" y="111"/>
                      <a:pt x="328" y="189"/>
                    </a:cubicBezTo>
                    <a:cubicBezTo>
                      <a:pt x="328" y="266"/>
                      <a:pt x="265" y="329"/>
                      <a:pt x="188" y="32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6" name="Freeform 13"/>
              <p:cNvSpPr>
                <a:spLocks/>
              </p:cNvSpPr>
              <p:nvPr/>
            </p:nvSpPr>
            <p:spPr bwMode="auto">
              <a:xfrm>
                <a:off x="1885193" y="3088032"/>
                <a:ext cx="224981" cy="186359"/>
              </a:xfrm>
              <a:custGeom>
                <a:avLst/>
                <a:gdLst>
                  <a:gd name="T0" fmla="*/ 163 w 169"/>
                  <a:gd name="T1" fmla="*/ 104 h 164"/>
                  <a:gd name="T2" fmla="*/ 162 w 169"/>
                  <a:gd name="T3" fmla="*/ 129 h 164"/>
                  <a:gd name="T4" fmla="*/ 137 w 169"/>
                  <a:gd name="T5" fmla="*/ 155 h 164"/>
                  <a:gd name="T6" fmla="*/ 112 w 169"/>
                  <a:gd name="T7" fmla="*/ 158 h 164"/>
                  <a:gd name="T8" fmla="*/ 112 w 169"/>
                  <a:gd name="T9" fmla="*/ 158 h 164"/>
                  <a:gd name="T10" fmla="*/ 7 w 169"/>
                  <a:gd name="T11" fmla="*/ 33 h 164"/>
                  <a:gd name="T12" fmla="*/ 32 w 169"/>
                  <a:gd name="T13" fmla="*/ 7 h 164"/>
                  <a:gd name="T14" fmla="*/ 163 w 169"/>
                  <a:gd name="T15" fmla="*/ 10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64">
                    <a:moveTo>
                      <a:pt x="163" y="104"/>
                    </a:moveTo>
                    <a:cubicBezTo>
                      <a:pt x="169" y="110"/>
                      <a:pt x="169" y="121"/>
                      <a:pt x="162" y="129"/>
                    </a:cubicBezTo>
                    <a:cubicBezTo>
                      <a:pt x="137" y="155"/>
                      <a:pt x="137" y="155"/>
                      <a:pt x="137" y="155"/>
                    </a:cubicBezTo>
                    <a:cubicBezTo>
                      <a:pt x="130" y="163"/>
                      <a:pt x="119" y="164"/>
                      <a:pt x="112" y="158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05" y="151"/>
                      <a:pt x="0" y="41"/>
                      <a:pt x="7" y="3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9" y="0"/>
                      <a:pt x="156" y="97"/>
                      <a:pt x="163" y="10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Freeform 16"/>
              <p:cNvSpPr>
                <a:spLocks/>
              </p:cNvSpPr>
              <p:nvPr/>
            </p:nvSpPr>
            <p:spPr bwMode="auto">
              <a:xfrm>
                <a:off x="1711575" y="2804791"/>
                <a:ext cx="161321" cy="111692"/>
              </a:xfrm>
              <a:custGeom>
                <a:avLst/>
                <a:gdLst>
                  <a:gd name="T0" fmla="*/ 105 w 121"/>
                  <a:gd name="T1" fmla="*/ 93 h 98"/>
                  <a:gd name="T2" fmla="*/ 7 w 121"/>
                  <a:gd name="T3" fmla="*/ 15 h 98"/>
                  <a:gd name="T4" fmla="*/ 7 w 121"/>
                  <a:gd name="T5" fmla="*/ 15 h 98"/>
                  <a:gd name="T6" fmla="*/ 1 w 121"/>
                  <a:gd name="T7" fmla="*/ 7 h 98"/>
                  <a:gd name="T8" fmla="*/ 1 w 121"/>
                  <a:gd name="T9" fmla="*/ 7 h 98"/>
                  <a:gd name="T10" fmla="*/ 9 w 121"/>
                  <a:gd name="T11" fmla="*/ 0 h 98"/>
                  <a:gd name="T12" fmla="*/ 9 w 121"/>
                  <a:gd name="T13" fmla="*/ 0 h 98"/>
                  <a:gd name="T14" fmla="*/ 119 w 121"/>
                  <a:gd name="T15" fmla="*/ 88 h 98"/>
                  <a:gd name="T16" fmla="*/ 119 w 121"/>
                  <a:gd name="T17" fmla="*/ 88 h 98"/>
                  <a:gd name="T18" fmla="*/ 115 w 121"/>
                  <a:gd name="T19" fmla="*/ 98 h 98"/>
                  <a:gd name="T20" fmla="*/ 115 w 121"/>
                  <a:gd name="T21" fmla="*/ 98 h 98"/>
                  <a:gd name="T22" fmla="*/ 112 w 121"/>
                  <a:gd name="T23" fmla="*/ 98 h 98"/>
                  <a:gd name="T24" fmla="*/ 112 w 121"/>
                  <a:gd name="T25" fmla="*/ 98 h 98"/>
                  <a:gd name="T26" fmla="*/ 105 w 121"/>
                  <a:gd name="T27" fmla="*/ 9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" h="98">
                    <a:moveTo>
                      <a:pt x="105" y="93"/>
                    </a:moveTo>
                    <a:cubicBezTo>
                      <a:pt x="91" y="51"/>
                      <a:pt x="53" y="19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1" y="5"/>
                      <a:pt x="103" y="41"/>
                      <a:pt x="119" y="88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1" y="92"/>
                      <a:pt x="118" y="96"/>
                      <a:pt x="115" y="98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4" y="98"/>
                      <a:pt x="113" y="98"/>
                      <a:pt x="112" y="98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09" y="98"/>
                      <a:pt x="106" y="96"/>
                      <a:pt x="105" y="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" name="文字方塊 2"/>
            <p:cNvSpPr txBox="1"/>
            <p:nvPr/>
          </p:nvSpPr>
          <p:spPr>
            <a:xfrm>
              <a:off x="2393067" y="2022077"/>
              <a:ext cx="4267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70C0"/>
                  </a:solidFill>
                </a:rPr>
                <a:t>+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3099020" y="2354072"/>
            <a:ext cx="717818" cy="737342"/>
            <a:chOff x="2101969" y="2022077"/>
            <a:chExt cx="717818" cy="737342"/>
          </a:xfrm>
        </p:grpSpPr>
        <p:grpSp>
          <p:nvGrpSpPr>
            <p:cNvPr id="55" name="群組 54"/>
            <p:cNvGrpSpPr/>
            <p:nvPr/>
          </p:nvGrpSpPr>
          <p:grpSpPr>
            <a:xfrm>
              <a:off x="2101969" y="2222558"/>
              <a:ext cx="653963" cy="536861"/>
              <a:chOff x="1456211" y="2737530"/>
              <a:chExt cx="653963" cy="536861"/>
            </a:xfrm>
          </p:grpSpPr>
          <p:sp>
            <p:nvSpPr>
              <p:cNvPr id="65" name="Freeform 11"/>
              <p:cNvSpPr>
                <a:spLocks noEditPoints="1"/>
              </p:cNvSpPr>
              <p:nvPr/>
            </p:nvSpPr>
            <p:spPr bwMode="auto">
              <a:xfrm>
                <a:off x="1456211" y="2737530"/>
                <a:ext cx="500600" cy="428872"/>
              </a:xfrm>
              <a:custGeom>
                <a:avLst/>
                <a:gdLst>
                  <a:gd name="T0" fmla="*/ 188 w 376"/>
                  <a:gd name="T1" fmla="*/ 0 h 377"/>
                  <a:gd name="T2" fmla="*/ 0 w 376"/>
                  <a:gd name="T3" fmla="*/ 189 h 377"/>
                  <a:gd name="T4" fmla="*/ 188 w 376"/>
                  <a:gd name="T5" fmla="*/ 377 h 377"/>
                  <a:gd name="T6" fmla="*/ 376 w 376"/>
                  <a:gd name="T7" fmla="*/ 189 h 377"/>
                  <a:gd name="T8" fmla="*/ 188 w 376"/>
                  <a:gd name="T9" fmla="*/ 0 h 377"/>
                  <a:gd name="T10" fmla="*/ 188 w 376"/>
                  <a:gd name="T11" fmla="*/ 329 h 377"/>
                  <a:gd name="T12" fmla="*/ 48 w 376"/>
                  <a:gd name="T13" fmla="*/ 189 h 377"/>
                  <a:gd name="T14" fmla="*/ 188 w 376"/>
                  <a:gd name="T15" fmla="*/ 48 h 377"/>
                  <a:gd name="T16" fmla="*/ 328 w 376"/>
                  <a:gd name="T17" fmla="*/ 189 h 377"/>
                  <a:gd name="T18" fmla="*/ 188 w 376"/>
                  <a:gd name="T19" fmla="*/ 32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7">
                    <a:moveTo>
                      <a:pt x="188" y="0"/>
                    </a:moveTo>
                    <a:cubicBezTo>
                      <a:pt x="84" y="0"/>
                      <a:pt x="0" y="85"/>
                      <a:pt x="0" y="189"/>
                    </a:cubicBezTo>
                    <a:cubicBezTo>
                      <a:pt x="0" y="292"/>
                      <a:pt x="84" y="377"/>
                      <a:pt x="188" y="377"/>
                    </a:cubicBezTo>
                    <a:cubicBezTo>
                      <a:pt x="292" y="377"/>
                      <a:pt x="376" y="292"/>
                      <a:pt x="376" y="189"/>
                    </a:cubicBezTo>
                    <a:cubicBezTo>
                      <a:pt x="376" y="85"/>
                      <a:pt x="292" y="0"/>
                      <a:pt x="188" y="0"/>
                    </a:cubicBezTo>
                    <a:close/>
                    <a:moveTo>
                      <a:pt x="188" y="329"/>
                    </a:moveTo>
                    <a:cubicBezTo>
                      <a:pt x="111" y="329"/>
                      <a:pt x="48" y="266"/>
                      <a:pt x="48" y="189"/>
                    </a:cubicBezTo>
                    <a:cubicBezTo>
                      <a:pt x="48" y="111"/>
                      <a:pt x="111" y="48"/>
                      <a:pt x="188" y="48"/>
                    </a:cubicBezTo>
                    <a:cubicBezTo>
                      <a:pt x="265" y="48"/>
                      <a:pt x="328" y="111"/>
                      <a:pt x="328" y="189"/>
                    </a:cubicBezTo>
                    <a:cubicBezTo>
                      <a:pt x="328" y="266"/>
                      <a:pt x="265" y="329"/>
                      <a:pt x="188" y="32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Freeform 13"/>
              <p:cNvSpPr>
                <a:spLocks/>
              </p:cNvSpPr>
              <p:nvPr/>
            </p:nvSpPr>
            <p:spPr bwMode="auto">
              <a:xfrm>
                <a:off x="1885193" y="3088032"/>
                <a:ext cx="224981" cy="186359"/>
              </a:xfrm>
              <a:custGeom>
                <a:avLst/>
                <a:gdLst>
                  <a:gd name="T0" fmla="*/ 163 w 169"/>
                  <a:gd name="T1" fmla="*/ 104 h 164"/>
                  <a:gd name="T2" fmla="*/ 162 w 169"/>
                  <a:gd name="T3" fmla="*/ 129 h 164"/>
                  <a:gd name="T4" fmla="*/ 137 w 169"/>
                  <a:gd name="T5" fmla="*/ 155 h 164"/>
                  <a:gd name="T6" fmla="*/ 112 w 169"/>
                  <a:gd name="T7" fmla="*/ 158 h 164"/>
                  <a:gd name="T8" fmla="*/ 112 w 169"/>
                  <a:gd name="T9" fmla="*/ 158 h 164"/>
                  <a:gd name="T10" fmla="*/ 7 w 169"/>
                  <a:gd name="T11" fmla="*/ 33 h 164"/>
                  <a:gd name="T12" fmla="*/ 32 w 169"/>
                  <a:gd name="T13" fmla="*/ 7 h 164"/>
                  <a:gd name="T14" fmla="*/ 163 w 169"/>
                  <a:gd name="T15" fmla="*/ 10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64">
                    <a:moveTo>
                      <a:pt x="163" y="104"/>
                    </a:moveTo>
                    <a:cubicBezTo>
                      <a:pt x="169" y="110"/>
                      <a:pt x="169" y="121"/>
                      <a:pt x="162" y="129"/>
                    </a:cubicBezTo>
                    <a:cubicBezTo>
                      <a:pt x="137" y="155"/>
                      <a:pt x="137" y="155"/>
                      <a:pt x="137" y="155"/>
                    </a:cubicBezTo>
                    <a:cubicBezTo>
                      <a:pt x="130" y="163"/>
                      <a:pt x="119" y="164"/>
                      <a:pt x="112" y="158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05" y="151"/>
                      <a:pt x="0" y="41"/>
                      <a:pt x="7" y="3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9" y="0"/>
                      <a:pt x="156" y="97"/>
                      <a:pt x="163" y="10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Freeform 16"/>
              <p:cNvSpPr>
                <a:spLocks/>
              </p:cNvSpPr>
              <p:nvPr/>
            </p:nvSpPr>
            <p:spPr bwMode="auto">
              <a:xfrm>
                <a:off x="1711575" y="2804791"/>
                <a:ext cx="161321" cy="111692"/>
              </a:xfrm>
              <a:custGeom>
                <a:avLst/>
                <a:gdLst>
                  <a:gd name="T0" fmla="*/ 105 w 121"/>
                  <a:gd name="T1" fmla="*/ 93 h 98"/>
                  <a:gd name="T2" fmla="*/ 7 w 121"/>
                  <a:gd name="T3" fmla="*/ 15 h 98"/>
                  <a:gd name="T4" fmla="*/ 7 w 121"/>
                  <a:gd name="T5" fmla="*/ 15 h 98"/>
                  <a:gd name="T6" fmla="*/ 1 w 121"/>
                  <a:gd name="T7" fmla="*/ 7 h 98"/>
                  <a:gd name="T8" fmla="*/ 1 w 121"/>
                  <a:gd name="T9" fmla="*/ 7 h 98"/>
                  <a:gd name="T10" fmla="*/ 9 w 121"/>
                  <a:gd name="T11" fmla="*/ 0 h 98"/>
                  <a:gd name="T12" fmla="*/ 9 w 121"/>
                  <a:gd name="T13" fmla="*/ 0 h 98"/>
                  <a:gd name="T14" fmla="*/ 119 w 121"/>
                  <a:gd name="T15" fmla="*/ 88 h 98"/>
                  <a:gd name="T16" fmla="*/ 119 w 121"/>
                  <a:gd name="T17" fmla="*/ 88 h 98"/>
                  <a:gd name="T18" fmla="*/ 115 w 121"/>
                  <a:gd name="T19" fmla="*/ 98 h 98"/>
                  <a:gd name="T20" fmla="*/ 115 w 121"/>
                  <a:gd name="T21" fmla="*/ 98 h 98"/>
                  <a:gd name="T22" fmla="*/ 112 w 121"/>
                  <a:gd name="T23" fmla="*/ 98 h 98"/>
                  <a:gd name="T24" fmla="*/ 112 w 121"/>
                  <a:gd name="T25" fmla="*/ 98 h 98"/>
                  <a:gd name="T26" fmla="*/ 105 w 121"/>
                  <a:gd name="T27" fmla="*/ 9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" h="98">
                    <a:moveTo>
                      <a:pt x="105" y="93"/>
                    </a:moveTo>
                    <a:cubicBezTo>
                      <a:pt x="91" y="51"/>
                      <a:pt x="53" y="19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1" y="5"/>
                      <a:pt x="103" y="41"/>
                      <a:pt x="119" y="88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1" y="92"/>
                      <a:pt x="118" y="96"/>
                      <a:pt x="115" y="98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4" y="98"/>
                      <a:pt x="113" y="98"/>
                      <a:pt x="112" y="98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09" y="98"/>
                      <a:pt x="106" y="96"/>
                      <a:pt x="105" y="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4" name="文字方塊 63"/>
            <p:cNvSpPr txBox="1"/>
            <p:nvPr/>
          </p:nvSpPr>
          <p:spPr>
            <a:xfrm>
              <a:off x="2393067" y="2022077"/>
              <a:ext cx="4267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70C0"/>
                  </a:solidFill>
                </a:rPr>
                <a:t>+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3099020" y="3252898"/>
            <a:ext cx="717818" cy="737342"/>
            <a:chOff x="2101969" y="2022077"/>
            <a:chExt cx="717818" cy="737342"/>
          </a:xfrm>
        </p:grpSpPr>
        <p:grpSp>
          <p:nvGrpSpPr>
            <p:cNvPr id="69" name="群組 68"/>
            <p:cNvGrpSpPr/>
            <p:nvPr/>
          </p:nvGrpSpPr>
          <p:grpSpPr>
            <a:xfrm>
              <a:off x="2101969" y="2222558"/>
              <a:ext cx="653963" cy="536861"/>
              <a:chOff x="1456211" y="2737530"/>
              <a:chExt cx="653963" cy="536861"/>
            </a:xfrm>
          </p:grpSpPr>
          <p:sp>
            <p:nvSpPr>
              <p:cNvPr id="71" name="Freeform 11"/>
              <p:cNvSpPr>
                <a:spLocks noEditPoints="1"/>
              </p:cNvSpPr>
              <p:nvPr/>
            </p:nvSpPr>
            <p:spPr bwMode="auto">
              <a:xfrm>
                <a:off x="1456211" y="2737530"/>
                <a:ext cx="500600" cy="428872"/>
              </a:xfrm>
              <a:custGeom>
                <a:avLst/>
                <a:gdLst>
                  <a:gd name="T0" fmla="*/ 188 w 376"/>
                  <a:gd name="T1" fmla="*/ 0 h 377"/>
                  <a:gd name="T2" fmla="*/ 0 w 376"/>
                  <a:gd name="T3" fmla="*/ 189 h 377"/>
                  <a:gd name="T4" fmla="*/ 188 w 376"/>
                  <a:gd name="T5" fmla="*/ 377 h 377"/>
                  <a:gd name="T6" fmla="*/ 376 w 376"/>
                  <a:gd name="T7" fmla="*/ 189 h 377"/>
                  <a:gd name="T8" fmla="*/ 188 w 376"/>
                  <a:gd name="T9" fmla="*/ 0 h 377"/>
                  <a:gd name="T10" fmla="*/ 188 w 376"/>
                  <a:gd name="T11" fmla="*/ 329 h 377"/>
                  <a:gd name="T12" fmla="*/ 48 w 376"/>
                  <a:gd name="T13" fmla="*/ 189 h 377"/>
                  <a:gd name="T14" fmla="*/ 188 w 376"/>
                  <a:gd name="T15" fmla="*/ 48 h 377"/>
                  <a:gd name="T16" fmla="*/ 328 w 376"/>
                  <a:gd name="T17" fmla="*/ 189 h 377"/>
                  <a:gd name="T18" fmla="*/ 188 w 376"/>
                  <a:gd name="T19" fmla="*/ 32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7">
                    <a:moveTo>
                      <a:pt x="188" y="0"/>
                    </a:moveTo>
                    <a:cubicBezTo>
                      <a:pt x="84" y="0"/>
                      <a:pt x="0" y="85"/>
                      <a:pt x="0" y="189"/>
                    </a:cubicBezTo>
                    <a:cubicBezTo>
                      <a:pt x="0" y="292"/>
                      <a:pt x="84" y="377"/>
                      <a:pt x="188" y="377"/>
                    </a:cubicBezTo>
                    <a:cubicBezTo>
                      <a:pt x="292" y="377"/>
                      <a:pt x="376" y="292"/>
                      <a:pt x="376" y="189"/>
                    </a:cubicBezTo>
                    <a:cubicBezTo>
                      <a:pt x="376" y="85"/>
                      <a:pt x="292" y="0"/>
                      <a:pt x="188" y="0"/>
                    </a:cubicBezTo>
                    <a:close/>
                    <a:moveTo>
                      <a:pt x="188" y="329"/>
                    </a:moveTo>
                    <a:cubicBezTo>
                      <a:pt x="111" y="329"/>
                      <a:pt x="48" y="266"/>
                      <a:pt x="48" y="189"/>
                    </a:cubicBezTo>
                    <a:cubicBezTo>
                      <a:pt x="48" y="111"/>
                      <a:pt x="111" y="48"/>
                      <a:pt x="188" y="48"/>
                    </a:cubicBezTo>
                    <a:cubicBezTo>
                      <a:pt x="265" y="48"/>
                      <a:pt x="328" y="111"/>
                      <a:pt x="328" y="189"/>
                    </a:cubicBezTo>
                    <a:cubicBezTo>
                      <a:pt x="328" y="266"/>
                      <a:pt x="265" y="329"/>
                      <a:pt x="188" y="32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1885193" y="3088032"/>
                <a:ext cx="224981" cy="186359"/>
              </a:xfrm>
              <a:custGeom>
                <a:avLst/>
                <a:gdLst>
                  <a:gd name="T0" fmla="*/ 163 w 169"/>
                  <a:gd name="T1" fmla="*/ 104 h 164"/>
                  <a:gd name="T2" fmla="*/ 162 w 169"/>
                  <a:gd name="T3" fmla="*/ 129 h 164"/>
                  <a:gd name="T4" fmla="*/ 137 w 169"/>
                  <a:gd name="T5" fmla="*/ 155 h 164"/>
                  <a:gd name="T6" fmla="*/ 112 w 169"/>
                  <a:gd name="T7" fmla="*/ 158 h 164"/>
                  <a:gd name="T8" fmla="*/ 112 w 169"/>
                  <a:gd name="T9" fmla="*/ 158 h 164"/>
                  <a:gd name="T10" fmla="*/ 7 w 169"/>
                  <a:gd name="T11" fmla="*/ 33 h 164"/>
                  <a:gd name="T12" fmla="*/ 32 w 169"/>
                  <a:gd name="T13" fmla="*/ 7 h 164"/>
                  <a:gd name="T14" fmla="*/ 163 w 169"/>
                  <a:gd name="T15" fmla="*/ 10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64">
                    <a:moveTo>
                      <a:pt x="163" y="104"/>
                    </a:moveTo>
                    <a:cubicBezTo>
                      <a:pt x="169" y="110"/>
                      <a:pt x="169" y="121"/>
                      <a:pt x="162" y="129"/>
                    </a:cubicBezTo>
                    <a:cubicBezTo>
                      <a:pt x="137" y="155"/>
                      <a:pt x="137" y="155"/>
                      <a:pt x="137" y="155"/>
                    </a:cubicBezTo>
                    <a:cubicBezTo>
                      <a:pt x="130" y="163"/>
                      <a:pt x="119" y="164"/>
                      <a:pt x="112" y="158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05" y="151"/>
                      <a:pt x="0" y="41"/>
                      <a:pt x="7" y="3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9" y="0"/>
                      <a:pt x="156" y="97"/>
                      <a:pt x="163" y="10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3" name="Freeform 16"/>
              <p:cNvSpPr>
                <a:spLocks/>
              </p:cNvSpPr>
              <p:nvPr/>
            </p:nvSpPr>
            <p:spPr bwMode="auto">
              <a:xfrm>
                <a:off x="1711575" y="2804791"/>
                <a:ext cx="161321" cy="111692"/>
              </a:xfrm>
              <a:custGeom>
                <a:avLst/>
                <a:gdLst>
                  <a:gd name="T0" fmla="*/ 105 w 121"/>
                  <a:gd name="T1" fmla="*/ 93 h 98"/>
                  <a:gd name="T2" fmla="*/ 7 w 121"/>
                  <a:gd name="T3" fmla="*/ 15 h 98"/>
                  <a:gd name="T4" fmla="*/ 7 w 121"/>
                  <a:gd name="T5" fmla="*/ 15 h 98"/>
                  <a:gd name="T6" fmla="*/ 1 w 121"/>
                  <a:gd name="T7" fmla="*/ 7 h 98"/>
                  <a:gd name="T8" fmla="*/ 1 w 121"/>
                  <a:gd name="T9" fmla="*/ 7 h 98"/>
                  <a:gd name="T10" fmla="*/ 9 w 121"/>
                  <a:gd name="T11" fmla="*/ 0 h 98"/>
                  <a:gd name="T12" fmla="*/ 9 w 121"/>
                  <a:gd name="T13" fmla="*/ 0 h 98"/>
                  <a:gd name="T14" fmla="*/ 119 w 121"/>
                  <a:gd name="T15" fmla="*/ 88 h 98"/>
                  <a:gd name="T16" fmla="*/ 119 w 121"/>
                  <a:gd name="T17" fmla="*/ 88 h 98"/>
                  <a:gd name="T18" fmla="*/ 115 w 121"/>
                  <a:gd name="T19" fmla="*/ 98 h 98"/>
                  <a:gd name="T20" fmla="*/ 115 w 121"/>
                  <a:gd name="T21" fmla="*/ 98 h 98"/>
                  <a:gd name="T22" fmla="*/ 112 w 121"/>
                  <a:gd name="T23" fmla="*/ 98 h 98"/>
                  <a:gd name="T24" fmla="*/ 112 w 121"/>
                  <a:gd name="T25" fmla="*/ 98 h 98"/>
                  <a:gd name="T26" fmla="*/ 105 w 121"/>
                  <a:gd name="T27" fmla="*/ 9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" h="98">
                    <a:moveTo>
                      <a:pt x="105" y="93"/>
                    </a:moveTo>
                    <a:cubicBezTo>
                      <a:pt x="91" y="51"/>
                      <a:pt x="53" y="19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1" y="5"/>
                      <a:pt x="103" y="41"/>
                      <a:pt x="119" y="88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1" y="92"/>
                      <a:pt x="118" y="96"/>
                      <a:pt x="115" y="98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4" y="98"/>
                      <a:pt x="113" y="98"/>
                      <a:pt x="112" y="98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09" y="98"/>
                      <a:pt x="106" y="96"/>
                      <a:pt x="105" y="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0" name="文字方塊 69"/>
            <p:cNvSpPr txBox="1"/>
            <p:nvPr/>
          </p:nvSpPr>
          <p:spPr>
            <a:xfrm>
              <a:off x="2393067" y="2022077"/>
              <a:ext cx="4267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70C0"/>
                  </a:solidFill>
                </a:rPr>
                <a:t>+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3099020" y="4092184"/>
            <a:ext cx="717818" cy="737342"/>
            <a:chOff x="2101969" y="2022077"/>
            <a:chExt cx="717818" cy="737342"/>
          </a:xfrm>
        </p:grpSpPr>
        <p:grpSp>
          <p:nvGrpSpPr>
            <p:cNvPr id="75" name="群組 74"/>
            <p:cNvGrpSpPr/>
            <p:nvPr/>
          </p:nvGrpSpPr>
          <p:grpSpPr>
            <a:xfrm>
              <a:off x="2101969" y="2222558"/>
              <a:ext cx="653963" cy="536861"/>
              <a:chOff x="1456211" y="2737530"/>
              <a:chExt cx="653963" cy="536861"/>
            </a:xfrm>
          </p:grpSpPr>
          <p:sp>
            <p:nvSpPr>
              <p:cNvPr id="77" name="Freeform 11"/>
              <p:cNvSpPr>
                <a:spLocks noEditPoints="1"/>
              </p:cNvSpPr>
              <p:nvPr/>
            </p:nvSpPr>
            <p:spPr bwMode="auto">
              <a:xfrm>
                <a:off x="1456211" y="2737530"/>
                <a:ext cx="500600" cy="428872"/>
              </a:xfrm>
              <a:custGeom>
                <a:avLst/>
                <a:gdLst>
                  <a:gd name="T0" fmla="*/ 188 w 376"/>
                  <a:gd name="T1" fmla="*/ 0 h 377"/>
                  <a:gd name="T2" fmla="*/ 0 w 376"/>
                  <a:gd name="T3" fmla="*/ 189 h 377"/>
                  <a:gd name="T4" fmla="*/ 188 w 376"/>
                  <a:gd name="T5" fmla="*/ 377 h 377"/>
                  <a:gd name="T6" fmla="*/ 376 w 376"/>
                  <a:gd name="T7" fmla="*/ 189 h 377"/>
                  <a:gd name="T8" fmla="*/ 188 w 376"/>
                  <a:gd name="T9" fmla="*/ 0 h 377"/>
                  <a:gd name="T10" fmla="*/ 188 w 376"/>
                  <a:gd name="T11" fmla="*/ 329 h 377"/>
                  <a:gd name="T12" fmla="*/ 48 w 376"/>
                  <a:gd name="T13" fmla="*/ 189 h 377"/>
                  <a:gd name="T14" fmla="*/ 188 w 376"/>
                  <a:gd name="T15" fmla="*/ 48 h 377"/>
                  <a:gd name="T16" fmla="*/ 328 w 376"/>
                  <a:gd name="T17" fmla="*/ 189 h 377"/>
                  <a:gd name="T18" fmla="*/ 188 w 376"/>
                  <a:gd name="T19" fmla="*/ 32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7">
                    <a:moveTo>
                      <a:pt x="188" y="0"/>
                    </a:moveTo>
                    <a:cubicBezTo>
                      <a:pt x="84" y="0"/>
                      <a:pt x="0" y="85"/>
                      <a:pt x="0" y="189"/>
                    </a:cubicBezTo>
                    <a:cubicBezTo>
                      <a:pt x="0" y="292"/>
                      <a:pt x="84" y="377"/>
                      <a:pt x="188" y="377"/>
                    </a:cubicBezTo>
                    <a:cubicBezTo>
                      <a:pt x="292" y="377"/>
                      <a:pt x="376" y="292"/>
                      <a:pt x="376" y="189"/>
                    </a:cubicBezTo>
                    <a:cubicBezTo>
                      <a:pt x="376" y="85"/>
                      <a:pt x="292" y="0"/>
                      <a:pt x="188" y="0"/>
                    </a:cubicBezTo>
                    <a:close/>
                    <a:moveTo>
                      <a:pt x="188" y="329"/>
                    </a:moveTo>
                    <a:cubicBezTo>
                      <a:pt x="111" y="329"/>
                      <a:pt x="48" y="266"/>
                      <a:pt x="48" y="189"/>
                    </a:cubicBezTo>
                    <a:cubicBezTo>
                      <a:pt x="48" y="111"/>
                      <a:pt x="111" y="48"/>
                      <a:pt x="188" y="48"/>
                    </a:cubicBezTo>
                    <a:cubicBezTo>
                      <a:pt x="265" y="48"/>
                      <a:pt x="328" y="111"/>
                      <a:pt x="328" y="189"/>
                    </a:cubicBezTo>
                    <a:cubicBezTo>
                      <a:pt x="328" y="266"/>
                      <a:pt x="265" y="329"/>
                      <a:pt x="188" y="32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8" name="Freeform 13"/>
              <p:cNvSpPr>
                <a:spLocks/>
              </p:cNvSpPr>
              <p:nvPr/>
            </p:nvSpPr>
            <p:spPr bwMode="auto">
              <a:xfrm>
                <a:off x="1885193" y="3088032"/>
                <a:ext cx="224981" cy="186359"/>
              </a:xfrm>
              <a:custGeom>
                <a:avLst/>
                <a:gdLst>
                  <a:gd name="T0" fmla="*/ 163 w 169"/>
                  <a:gd name="T1" fmla="*/ 104 h 164"/>
                  <a:gd name="T2" fmla="*/ 162 w 169"/>
                  <a:gd name="T3" fmla="*/ 129 h 164"/>
                  <a:gd name="T4" fmla="*/ 137 w 169"/>
                  <a:gd name="T5" fmla="*/ 155 h 164"/>
                  <a:gd name="T6" fmla="*/ 112 w 169"/>
                  <a:gd name="T7" fmla="*/ 158 h 164"/>
                  <a:gd name="T8" fmla="*/ 112 w 169"/>
                  <a:gd name="T9" fmla="*/ 158 h 164"/>
                  <a:gd name="T10" fmla="*/ 7 w 169"/>
                  <a:gd name="T11" fmla="*/ 33 h 164"/>
                  <a:gd name="T12" fmla="*/ 32 w 169"/>
                  <a:gd name="T13" fmla="*/ 7 h 164"/>
                  <a:gd name="T14" fmla="*/ 163 w 169"/>
                  <a:gd name="T15" fmla="*/ 10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64">
                    <a:moveTo>
                      <a:pt x="163" y="104"/>
                    </a:moveTo>
                    <a:cubicBezTo>
                      <a:pt x="169" y="110"/>
                      <a:pt x="169" y="121"/>
                      <a:pt x="162" y="129"/>
                    </a:cubicBezTo>
                    <a:cubicBezTo>
                      <a:pt x="137" y="155"/>
                      <a:pt x="137" y="155"/>
                      <a:pt x="137" y="155"/>
                    </a:cubicBezTo>
                    <a:cubicBezTo>
                      <a:pt x="130" y="163"/>
                      <a:pt x="119" y="164"/>
                      <a:pt x="112" y="158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05" y="151"/>
                      <a:pt x="0" y="41"/>
                      <a:pt x="7" y="3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9" y="0"/>
                      <a:pt x="156" y="97"/>
                      <a:pt x="163" y="10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9" name="Freeform 16"/>
              <p:cNvSpPr>
                <a:spLocks/>
              </p:cNvSpPr>
              <p:nvPr/>
            </p:nvSpPr>
            <p:spPr bwMode="auto">
              <a:xfrm>
                <a:off x="1711575" y="2804791"/>
                <a:ext cx="161321" cy="111692"/>
              </a:xfrm>
              <a:custGeom>
                <a:avLst/>
                <a:gdLst>
                  <a:gd name="T0" fmla="*/ 105 w 121"/>
                  <a:gd name="T1" fmla="*/ 93 h 98"/>
                  <a:gd name="T2" fmla="*/ 7 w 121"/>
                  <a:gd name="T3" fmla="*/ 15 h 98"/>
                  <a:gd name="T4" fmla="*/ 7 w 121"/>
                  <a:gd name="T5" fmla="*/ 15 h 98"/>
                  <a:gd name="T6" fmla="*/ 1 w 121"/>
                  <a:gd name="T7" fmla="*/ 7 h 98"/>
                  <a:gd name="T8" fmla="*/ 1 w 121"/>
                  <a:gd name="T9" fmla="*/ 7 h 98"/>
                  <a:gd name="T10" fmla="*/ 9 w 121"/>
                  <a:gd name="T11" fmla="*/ 0 h 98"/>
                  <a:gd name="T12" fmla="*/ 9 w 121"/>
                  <a:gd name="T13" fmla="*/ 0 h 98"/>
                  <a:gd name="T14" fmla="*/ 119 w 121"/>
                  <a:gd name="T15" fmla="*/ 88 h 98"/>
                  <a:gd name="T16" fmla="*/ 119 w 121"/>
                  <a:gd name="T17" fmla="*/ 88 h 98"/>
                  <a:gd name="T18" fmla="*/ 115 w 121"/>
                  <a:gd name="T19" fmla="*/ 98 h 98"/>
                  <a:gd name="T20" fmla="*/ 115 w 121"/>
                  <a:gd name="T21" fmla="*/ 98 h 98"/>
                  <a:gd name="T22" fmla="*/ 112 w 121"/>
                  <a:gd name="T23" fmla="*/ 98 h 98"/>
                  <a:gd name="T24" fmla="*/ 112 w 121"/>
                  <a:gd name="T25" fmla="*/ 98 h 98"/>
                  <a:gd name="T26" fmla="*/ 105 w 121"/>
                  <a:gd name="T27" fmla="*/ 9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" h="98">
                    <a:moveTo>
                      <a:pt x="105" y="93"/>
                    </a:moveTo>
                    <a:cubicBezTo>
                      <a:pt x="91" y="51"/>
                      <a:pt x="53" y="19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1" y="5"/>
                      <a:pt x="103" y="41"/>
                      <a:pt x="119" y="88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1" y="92"/>
                      <a:pt x="118" y="96"/>
                      <a:pt x="115" y="98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4" y="98"/>
                      <a:pt x="113" y="98"/>
                      <a:pt x="112" y="98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09" y="98"/>
                      <a:pt x="106" y="96"/>
                      <a:pt x="105" y="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6" name="文字方塊 75"/>
            <p:cNvSpPr txBox="1"/>
            <p:nvPr/>
          </p:nvSpPr>
          <p:spPr>
            <a:xfrm>
              <a:off x="2393067" y="2022077"/>
              <a:ext cx="4267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70C0"/>
                  </a:solidFill>
                </a:rPr>
                <a:t>+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0" name="群組 79"/>
          <p:cNvGrpSpPr/>
          <p:nvPr/>
        </p:nvGrpSpPr>
        <p:grpSpPr>
          <a:xfrm>
            <a:off x="3099020" y="4955315"/>
            <a:ext cx="717818" cy="737342"/>
            <a:chOff x="2101969" y="2022077"/>
            <a:chExt cx="717818" cy="737342"/>
          </a:xfrm>
        </p:grpSpPr>
        <p:grpSp>
          <p:nvGrpSpPr>
            <p:cNvPr id="81" name="群組 80"/>
            <p:cNvGrpSpPr/>
            <p:nvPr/>
          </p:nvGrpSpPr>
          <p:grpSpPr>
            <a:xfrm>
              <a:off x="2101969" y="2222558"/>
              <a:ext cx="653963" cy="536861"/>
              <a:chOff x="1456211" y="2737530"/>
              <a:chExt cx="653963" cy="536861"/>
            </a:xfrm>
          </p:grpSpPr>
          <p:sp>
            <p:nvSpPr>
              <p:cNvPr id="83" name="Freeform 11"/>
              <p:cNvSpPr>
                <a:spLocks noEditPoints="1"/>
              </p:cNvSpPr>
              <p:nvPr/>
            </p:nvSpPr>
            <p:spPr bwMode="auto">
              <a:xfrm>
                <a:off x="1456211" y="2737530"/>
                <a:ext cx="500600" cy="428872"/>
              </a:xfrm>
              <a:custGeom>
                <a:avLst/>
                <a:gdLst>
                  <a:gd name="T0" fmla="*/ 188 w 376"/>
                  <a:gd name="T1" fmla="*/ 0 h 377"/>
                  <a:gd name="T2" fmla="*/ 0 w 376"/>
                  <a:gd name="T3" fmla="*/ 189 h 377"/>
                  <a:gd name="T4" fmla="*/ 188 w 376"/>
                  <a:gd name="T5" fmla="*/ 377 h 377"/>
                  <a:gd name="T6" fmla="*/ 376 w 376"/>
                  <a:gd name="T7" fmla="*/ 189 h 377"/>
                  <a:gd name="T8" fmla="*/ 188 w 376"/>
                  <a:gd name="T9" fmla="*/ 0 h 377"/>
                  <a:gd name="T10" fmla="*/ 188 w 376"/>
                  <a:gd name="T11" fmla="*/ 329 h 377"/>
                  <a:gd name="T12" fmla="*/ 48 w 376"/>
                  <a:gd name="T13" fmla="*/ 189 h 377"/>
                  <a:gd name="T14" fmla="*/ 188 w 376"/>
                  <a:gd name="T15" fmla="*/ 48 h 377"/>
                  <a:gd name="T16" fmla="*/ 328 w 376"/>
                  <a:gd name="T17" fmla="*/ 189 h 377"/>
                  <a:gd name="T18" fmla="*/ 188 w 376"/>
                  <a:gd name="T19" fmla="*/ 32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7">
                    <a:moveTo>
                      <a:pt x="188" y="0"/>
                    </a:moveTo>
                    <a:cubicBezTo>
                      <a:pt x="84" y="0"/>
                      <a:pt x="0" y="85"/>
                      <a:pt x="0" y="189"/>
                    </a:cubicBezTo>
                    <a:cubicBezTo>
                      <a:pt x="0" y="292"/>
                      <a:pt x="84" y="377"/>
                      <a:pt x="188" y="377"/>
                    </a:cubicBezTo>
                    <a:cubicBezTo>
                      <a:pt x="292" y="377"/>
                      <a:pt x="376" y="292"/>
                      <a:pt x="376" y="189"/>
                    </a:cubicBezTo>
                    <a:cubicBezTo>
                      <a:pt x="376" y="85"/>
                      <a:pt x="292" y="0"/>
                      <a:pt x="188" y="0"/>
                    </a:cubicBezTo>
                    <a:close/>
                    <a:moveTo>
                      <a:pt x="188" y="329"/>
                    </a:moveTo>
                    <a:cubicBezTo>
                      <a:pt x="111" y="329"/>
                      <a:pt x="48" y="266"/>
                      <a:pt x="48" y="189"/>
                    </a:cubicBezTo>
                    <a:cubicBezTo>
                      <a:pt x="48" y="111"/>
                      <a:pt x="111" y="48"/>
                      <a:pt x="188" y="48"/>
                    </a:cubicBezTo>
                    <a:cubicBezTo>
                      <a:pt x="265" y="48"/>
                      <a:pt x="328" y="111"/>
                      <a:pt x="328" y="189"/>
                    </a:cubicBezTo>
                    <a:cubicBezTo>
                      <a:pt x="328" y="266"/>
                      <a:pt x="265" y="329"/>
                      <a:pt x="188" y="32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4" name="Freeform 13"/>
              <p:cNvSpPr>
                <a:spLocks/>
              </p:cNvSpPr>
              <p:nvPr/>
            </p:nvSpPr>
            <p:spPr bwMode="auto">
              <a:xfrm>
                <a:off x="1885193" y="3088032"/>
                <a:ext cx="224981" cy="186359"/>
              </a:xfrm>
              <a:custGeom>
                <a:avLst/>
                <a:gdLst>
                  <a:gd name="T0" fmla="*/ 163 w 169"/>
                  <a:gd name="T1" fmla="*/ 104 h 164"/>
                  <a:gd name="T2" fmla="*/ 162 w 169"/>
                  <a:gd name="T3" fmla="*/ 129 h 164"/>
                  <a:gd name="T4" fmla="*/ 137 w 169"/>
                  <a:gd name="T5" fmla="*/ 155 h 164"/>
                  <a:gd name="T6" fmla="*/ 112 w 169"/>
                  <a:gd name="T7" fmla="*/ 158 h 164"/>
                  <a:gd name="T8" fmla="*/ 112 w 169"/>
                  <a:gd name="T9" fmla="*/ 158 h 164"/>
                  <a:gd name="T10" fmla="*/ 7 w 169"/>
                  <a:gd name="T11" fmla="*/ 33 h 164"/>
                  <a:gd name="T12" fmla="*/ 32 w 169"/>
                  <a:gd name="T13" fmla="*/ 7 h 164"/>
                  <a:gd name="T14" fmla="*/ 163 w 169"/>
                  <a:gd name="T15" fmla="*/ 10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64">
                    <a:moveTo>
                      <a:pt x="163" y="104"/>
                    </a:moveTo>
                    <a:cubicBezTo>
                      <a:pt x="169" y="110"/>
                      <a:pt x="169" y="121"/>
                      <a:pt x="162" y="129"/>
                    </a:cubicBezTo>
                    <a:cubicBezTo>
                      <a:pt x="137" y="155"/>
                      <a:pt x="137" y="155"/>
                      <a:pt x="137" y="155"/>
                    </a:cubicBezTo>
                    <a:cubicBezTo>
                      <a:pt x="130" y="163"/>
                      <a:pt x="119" y="164"/>
                      <a:pt x="112" y="158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05" y="151"/>
                      <a:pt x="0" y="41"/>
                      <a:pt x="7" y="3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9" y="0"/>
                      <a:pt x="156" y="97"/>
                      <a:pt x="163" y="10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5" name="Freeform 16"/>
              <p:cNvSpPr>
                <a:spLocks/>
              </p:cNvSpPr>
              <p:nvPr/>
            </p:nvSpPr>
            <p:spPr bwMode="auto">
              <a:xfrm>
                <a:off x="1711575" y="2804791"/>
                <a:ext cx="161321" cy="111692"/>
              </a:xfrm>
              <a:custGeom>
                <a:avLst/>
                <a:gdLst>
                  <a:gd name="T0" fmla="*/ 105 w 121"/>
                  <a:gd name="T1" fmla="*/ 93 h 98"/>
                  <a:gd name="T2" fmla="*/ 7 w 121"/>
                  <a:gd name="T3" fmla="*/ 15 h 98"/>
                  <a:gd name="T4" fmla="*/ 7 w 121"/>
                  <a:gd name="T5" fmla="*/ 15 h 98"/>
                  <a:gd name="T6" fmla="*/ 1 w 121"/>
                  <a:gd name="T7" fmla="*/ 7 h 98"/>
                  <a:gd name="T8" fmla="*/ 1 w 121"/>
                  <a:gd name="T9" fmla="*/ 7 h 98"/>
                  <a:gd name="T10" fmla="*/ 9 w 121"/>
                  <a:gd name="T11" fmla="*/ 0 h 98"/>
                  <a:gd name="T12" fmla="*/ 9 w 121"/>
                  <a:gd name="T13" fmla="*/ 0 h 98"/>
                  <a:gd name="T14" fmla="*/ 119 w 121"/>
                  <a:gd name="T15" fmla="*/ 88 h 98"/>
                  <a:gd name="T16" fmla="*/ 119 w 121"/>
                  <a:gd name="T17" fmla="*/ 88 h 98"/>
                  <a:gd name="T18" fmla="*/ 115 w 121"/>
                  <a:gd name="T19" fmla="*/ 98 h 98"/>
                  <a:gd name="T20" fmla="*/ 115 w 121"/>
                  <a:gd name="T21" fmla="*/ 98 h 98"/>
                  <a:gd name="T22" fmla="*/ 112 w 121"/>
                  <a:gd name="T23" fmla="*/ 98 h 98"/>
                  <a:gd name="T24" fmla="*/ 112 w 121"/>
                  <a:gd name="T25" fmla="*/ 98 h 98"/>
                  <a:gd name="T26" fmla="*/ 105 w 121"/>
                  <a:gd name="T27" fmla="*/ 9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" h="98">
                    <a:moveTo>
                      <a:pt x="105" y="93"/>
                    </a:moveTo>
                    <a:cubicBezTo>
                      <a:pt x="91" y="51"/>
                      <a:pt x="53" y="19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1" y="5"/>
                      <a:pt x="103" y="41"/>
                      <a:pt x="119" y="88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1" y="92"/>
                      <a:pt x="118" y="96"/>
                      <a:pt x="115" y="98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4" y="98"/>
                      <a:pt x="113" y="98"/>
                      <a:pt x="112" y="98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09" y="98"/>
                      <a:pt x="106" y="96"/>
                      <a:pt x="105" y="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82" name="文字方塊 81"/>
            <p:cNvSpPr txBox="1"/>
            <p:nvPr/>
          </p:nvSpPr>
          <p:spPr>
            <a:xfrm>
              <a:off x="2393067" y="2022077"/>
              <a:ext cx="4267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70C0"/>
                  </a:solidFill>
                </a:rPr>
                <a:t>+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6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08555" y="6544944"/>
            <a:ext cx="2057400" cy="365125"/>
          </a:xfrm>
        </p:spPr>
        <p:txBody>
          <a:bodyPr/>
          <a:lstStyle/>
          <a:p>
            <a:fld id="{87E33831-F6E9-412F-BB46-FC1C84F5D280}" type="slidenum">
              <a:rPr lang="zh-TW" altLang="en-US" smtClean="0">
                <a:solidFill>
                  <a:schemeClr val="bg1"/>
                </a:solidFill>
              </a:rPr>
              <a:t>20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15854" y="628073"/>
            <a:ext cx="254923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常見問題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26473" y="3916218"/>
            <a:ext cx="78047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：申請沒有通過，還能有機會嗎？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：本計畫在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月起進行第一階段收件至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4/2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截止，如在第一階段收件後輔導經費仍有結餘，將接續開放企業申請至預算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57199" y="1700358"/>
            <a:ext cx="8617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：當年度新創企業是否能提案？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：可以，凡依法設立之企業，皆能申請。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65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4"/>
          <p:cNvSpPr>
            <a:spLocks noGrp="1"/>
          </p:cNvSpPr>
          <p:nvPr>
            <p:ph type="title"/>
          </p:nvPr>
        </p:nvSpPr>
        <p:spPr>
          <a:xfrm>
            <a:off x="4353313" y="908428"/>
            <a:ext cx="1187353" cy="612589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緣起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02ED5-4A91-4AD9-AC63-D57B56DD798C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28000" y="1521017"/>
            <a:ext cx="81011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TW" altLang="en-US" sz="20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經濟部中小企業處</a:t>
            </a:r>
            <a:r>
              <a:rPr lang="zh-TW" altLang="zh-TW" sz="20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依</a:t>
            </a:r>
            <a:r>
              <a:rPr lang="zh-TW" altLang="zh-TW" sz="2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行政院</a:t>
            </a:r>
            <a:r>
              <a:rPr lang="en-US" altLang="zh-TW" sz="2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106</a:t>
            </a:r>
            <a:r>
              <a:rPr lang="zh-TW" altLang="zh-TW" sz="2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7</a:t>
            </a:r>
            <a:r>
              <a:rPr lang="zh-TW" altLang="zh-TW" sz="2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altLang="zh-TW" sz="2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日院臺經字第</a:t>
            </a:r>
            <a:r>
              <a:rPr lang="en-US" altLang="zh-TW" sz="2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1060180017</a:t>
            </a:r>
            <a:r>
              <a:rPr lang="zh-TW" altLang="zh-TW" sz="2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號函核定「</a:t>
            </a:r>
            <a:r>
              <a:rPr lang="zh-TW" altLang="zh-TW" sz="20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前瞻基礎建設</a:t>
            </a:r>
            <a:r>
              <a:rPr lang="en-US" altLang="zh-TW" sz="20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zh-TW" sz="20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城鄉建設</a:t>
            </a:r>
            <a:r>
              <a:rPr lang="en-US" altLang="zh-TW" sz="20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zh-TW" sz="20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開發在地型產業園區計畫</a:t>
            </a:r>
            <a:r>
              <a:rPr lang="zh-TW" altLang="zh-TW" sz="2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」，</a:t>
            </a:r>
            <a:r>
              <a:rPr lang="zh-TW" altLang="zh-TW" sz="2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於該計畫項下規劃「</a:t>
            </a:r>
            <a:r>
              <a:rPr lang="zh-TW" altLang="zh-TW" sz="20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推動城鄉特色產業園區發展</a:t>
            </a:r>
            <a:r>
              <a:rPr lang="zh-TW" altLang="zh-TW" sz="2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」子計畫，發展城鄉特色產業</a:t>
            </a:r>
            <a:r>
              <a:rPr lang="zh-TW" altLang="zh-TW" sz="20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5600">
              <a:lnSpc>
                <a:spcPct val="150000"/>
              </a:lnSpc>
              <a:spcAft>
                <a:spcPts val="0"/>
              </a:spcAft>
            </a:pPr>
            <a:r>
              <a:rPr lang="zh-TW" altLang="zh-TW" sz="20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</a:t>
            </a:r>
            <a:r>
              <a:rPr lang="zh-TW" altLang="zh-TW" sz="2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計畫主要協助中小企業導入</a:t>
            </a:r>
            <a:r>
              <a:rPr lang="zh-TW" altLang="zh-TW" sz="20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循環經濟、數位經濟及體驗</a:t>
            </a:r>
            <a:r>
              <a:rPr lang="zh-TW" altLang="zh-TW" sz="2000" b="1" kern="10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</a:t>
            </a:r>
            <a:r>
              <a:rPr lang="zh-TW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三大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概念所設計之生產流程及創新營運模式，</a:t>
            </a:r>
            <a:r>
              <a:rPr lang="zh-TW" altLang="zh-TW" sz="2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以健全企業經營體質，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引導國內中小企業走向「</a:t>
            </a:r>
            <a:r>
              <a:rPr lang="zh-TW" altLang="zh-TW" sz="20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生產、生活、生態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」之三生一體永續經營</a:t>
            </a:r>
            <a:r>
              <a:rPr lang="zh-TW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模式</a:t>
            </a:r>
            <a:r>
              <a:rPr lang="zh-TW" altLang="zh-TW" sz="20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467255" y="-1269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一、計畫背景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14805" y="5386909"/>
            <a:ext cx="841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集結在地之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力，創新城鄉特色產業，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永續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經營。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44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773978" y="6552996"/>
            <a:ext cx="2057400" cy="365125"/>
          </a:xfrm>
        </p:spPr>
        <p:txBody>
          <a:bodyPr/>
          <a:lstStyle/>
          <a:p>
            <a:fld id="{F5C80A5F-0A6C-4CB1-A15F-23245A7BE8B3}" type="slidenum">
              <a:rPr lang="zh-TW" altLang="en-US" smtClean="0">
                <a:solidFill>
                  <a:schemeClr val="bg1"/>
                </a:solidFill>
                <a:latin typeface="微軟正黑體" panose="020B0604030504040204" pitchFamily="34" charset="-120"/>
              </a:rPr>
              <a:t>4</a:t>
            </a:fld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2486025" y="2057400"/>
            <a:ext cx="4562475" cy="27051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313665" y="146377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生產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99744" y="4739301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208542" y="4778294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1695" y="2014212"/>
            <a:ext cx="31003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數位經濟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多元支付、人機互動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、雲端服務、電子商務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316143" y="2118001"/>
            <a:ext cx="339804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體驗經濟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：產業體驗、故事行銷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、品牌塑造、共識建立、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在地媒體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400872" y="5029274"/>
            <a:ext cx="5614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循環經濟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EX: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綠色設計、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在地就業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、生態友善、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能源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14" name="左大括弧 13"/>
          <p:cNvSpPr/>
          <p:nvPr/>
        </p:nvSpPr>
        <p:spPr>
          <a:xfrm rot="2431672">
            <a:off x="3267598" y="1681609"/>
            <a:ext cx="285750" cy="31937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左大括弧 14"/>
          <p:cNvSpPr/>
          <p:nvPr/>
        </p:nvSpPr>
        <p:spPr>
          <a:xfrm rot="8386234">
            <a:off x="5971527" y="1634175"/>
            <a:ext cx="285750" cy="31937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左大括弧 15"/>
          <p:cNvSpPr/>
          <p:nvPr/>
        </p:nvSpPr>
        <p:spPr>
          <a:xfrm rot="16200000">
            <a:off x="4674742" y="2717678"/>
            <a:ext cx="285750" cy="44617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469335" y="3872485"/>
            <a:ext cx="3477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推動城鄉創生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2836548" y="65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一、計畫背景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557248"/>
            <a:ext cx="2057400" cy="365125"/>
          </a:xfrm>
        </p:spPr>
        <p:txBody>
          <a:bodyPr/>
          <a:lstStyle/>
          <a:p>
            <a:fld id="{0F70D4ED-F41C-480C-9D6B-EBAD5D1F670F}" type="slidenum">
              <a:rPr lang="zh-TW" altLang="en-US">
                <a:solidFill>
                  <a:schemeClr val="bg1"/>
                </a:solidFill>
              </a:rPr>
              <a:pPr/>
              <a:t>5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1685" y="601370"/>
            <a:ext cx="5192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963048" y="-237637"/>
            <a:ext cx="5649686" cy="1353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二、類別說明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19326"/>
              </p:ext>
            </p:extLst>
          </p:nvPr>
        </p:nvGraphicFramePr>
        <p:xfrm>
          <a:off x="121023" y="786414"/>
          <a:ext cx="8915401" cy="52407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90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7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27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48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1595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申請類型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─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單家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─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企業聯合</a:t>
                      </a: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─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平台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</a:t>
                      </a: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6734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期程規劃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個月至</a:t>
                      </a:r>
                      <a:r>
                        <a:rPr lang="en-US" altLang="zh-TW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r>
                        <a:rPr lang="zh-TW" altLang="en-US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個月</a:t>
                      </a:r>
                      <a:endParaRPr lang="en-US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廠商自行規劃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個月至</a:t>
                      </a:r>
                      <a:r>
                        <a:rPr lang="en-US" altLang="zh-TW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36</a:t>
                      </a:r>
                      <a:r>
                        <a:rPr lang="zh-TW" altLang="en-US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個月</a:t>
                      </a:r>
                      <a:endParaRPr lang="en-US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廠商自行規劃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8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499">
                <a:tc rowSpan="2"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上限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最高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50%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，視審查結果決議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863">
                <a:tc vMerge="1"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上限</a:t>
                      </a:r>
                      <a:r>
                        <a:rPr lang="en-US" altLang="zh-TW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r>
                        <a:rPr lang="zh-TW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endParaRPr lang="zh-TW" sz="1800" b="1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上限</a:t>
                      </a:r>
                      <a:r>
                        <a:rPr lang="en-US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r>
                        <a:rPr lang="zh-TW" sz="1800" b="1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endParaRPr lang="zh-TW" sz="1800" b="1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上限</a:t>
                      </a:r>
                      <a:r>
                        <a:rPr lang="en-US" sz="1800" b="1" kern="100" dirty="0" smtClean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sz="1800" b="1" kern="100" dirty="0">
                          <a:solidFill>
                            <a:srgbClr val="0000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endParaRPr lang="zh-TW" sz="1800" b="1" kern="100" dirty="0">
                        <a:solidFill>
                          <a:srgbClr val="0000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6020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提案資格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中小企業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家以上聯合提案</a:t>
                      </a:r>
                      <a:endParaRPr lang="zh-TW" altLang="zh-TW" sz="1800" kern="100" dirty="0" smtClean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成員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成以上需為中小企業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已取得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合作意向書</a:t>
                      </a:r>
                      <a:endParaRPr lang="zh-TW" altLang="zh-TW" sz="18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由主導企業申請，從事創新場域之經營管理，已建立明確進駐辦法與規章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進駐企業需為中小企業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取得雙方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合作意向書</a:t>
                      </a:r>
                      <a:endParaRPr lang="zh-TW" altLang="zh-TW" sz="18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6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費用說明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直接薪資、業務費、旅運費與場域創新所需之</a:t>
                      </a:r>
                      <a:r>
                        <a:rPr lang="zh-TW" altLang="en-US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設施設備建置與購置</a:t>
                      </a: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TW" sz="18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059" marR="460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0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35947" y="6533901"/>
            <a:ext cx="2057400" cy="365125"/>
          </a:xfrm>
        </p:spPr>
        <p:txBody>
          <a:bodyPr/>
          <a:lstStyle/>
          <a:p>
            <a:fld id="{87E33831-F6E9-412F-BB46-FC1C84F5D280}" type="slidenum">
              <a:rPr lang="zh-TW" altLang="en-US" smtClean="0">
                <a:solidFill>
                  <a:schemeClr val="bg1"/>
                </a:solidFill>
              </a:rPr>
              <a:t>6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963048" y="-237637"/>
            <a:ext cx="5649686" cy="1353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二、類別說明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51489"/>
              </p:ext>
            </p:extLst>
          </p:nvPr>
        </p:nvGraphicFramePr>
        <p:xfrm>
          <a:off x="304799" y="808991"/>
          <a:ext cx="8709891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438">
                  <a:extLst>
                    <a:ext uri="{9D8B030D-6E8A-4147-A177-3AD203B41FA5}">
                      <a16:colId xmlns:a16="http://schemas.microsoft.com/office/drawing/2014/main" xmlns="" val="4267279955"/>
                    </a:ext>
                  </a:extLst>
                </a:gridCol>
                <a:gridCol w="1976745">
                  <a:extLst>
                    <a:ext uri="{9D8B030D-6E8A-4147-A177-3AD203B41FA5}">
                      <a16:colId xmlns:a16="http://schemas.microsoft.com/office/drawing/2014/main" xmlns="" val="956158414"/>
                    </a:ext>
                  </a:extLst>
                </a:gridCol>
                <a:gridCol w="2650836">
                  <a:extLst>
                    <a:ext uri="{9D8B030D-6E8A-4147-A177-3AD203B41FA5}">
                      <a16:colId xmlns:a16="http://schemas.microsoft.com/office/drawing/2014/main" xmlns="" val="3318767086"/>
                    </a:ext>
                  </a:extLst>
                </a:gridCol>
                <a:gridCol w="2456872">
                  <a:extLst>
                    <a:ext uri="{9D8B030D-6E8A-4147-A177-3AD203B41FA5}">
                      <a16:colId xmlns:a16="http://schemas.microsoft.com/office/drawing/2014/main" xmlns="" val="2137661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申請類型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申請重點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績效指標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審查重點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048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2000" kern="1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單家申請</a:t>
                      </a: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u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提出城鄉特色發展藍圖，發揮示範性、影響力</a:t>
                      </a:r>
                      <a:endParaRPr lang="en-US" altLang="zh-TW" sz="2000" b="0" u="none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u="none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02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增加營業額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</a:t>
                      </a:r>
                    </a:p>
                    <a:p>
                      <a:pPr marL="3302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zh-TW" altLang="en-US" sz="20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受僱者薪資成長</a:t>
                      </a:r>
                      <a:r>
                        <a:rPr lang="en-US" altLang="zh-TW" sz="20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</a:t>
                      </a:r>
                    </a:p>
                    <a:p>
                      <a:pPr marL="3302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20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新增就業人數</a:t>
                      </a:r>
                      <a:r>
                        <a:rPr lang="en-US" altLang="zh-TW" sz="20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zh-TW" altLang="en-US" sz="2000" b="0" u="none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buChar char="n"/>
                      </a:pPr>
                      <a:r>
                        <a:rPr lang="zh-TW" altLang="zh-TW" sz="20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計畫內容之合理性、完整性</a:t>
                      </a:r>
                      <a:endParaRPr lang="en-US" altLang="zh-TW" sz="2000" b="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buChar char="n"/>
                      </a:pP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主題特色強度</a:t>
                      </a:r>
                      <a:endParaRPr lang="en-US" altLang="zh-TW" sz="20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buChar char="n"/>
                      </a:pP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服務模式創新性</a:t>
                      </a:r>
                      <a:endParaRPr lang="en-US" altLang="zh-TW" sz="20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企業執行能力</a:t>
                      </a:r>
                      <a:endParaRPr lang="en-US" altLang="zh-TW" sz="20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永續發展與成效擴散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725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2000" kern="1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企業聯合</a:t>
                      </a: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u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展現團隊經營共識，在地深耕、擘劃城鄉事業</a:t>
                      </a:r>
                    </a:p>
                    <a:p>
                      <a:endParaRPr lang="zh-TW" altLang="en-US" sz="20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02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zh-TW" sz="2000" b="1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02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zh-TW" sz="2000" b="1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02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20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人才培訓人次</a:t>
                      </a:r>
                      <a:r>
                        <a:rPr lang="en-US" altLang="zh-TW" sz="20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n"/>
                      </a:pPr>
                      <a:endParaRPr lang="zh-TW" altLang="en-US" sz="20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718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2000" kern="1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平台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</a:t>
                      </a: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u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已具有營運模式與具體場域，發揮以大帶小能量，輔導進駐創業</a:t>
                      </a:r>
                      <a:endParaRPr lang="zh-TW" altLang="en-US" sz="2000" b="0" u="none" kern="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zh-TW" sz="2000" b="1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zh-TW" sz="2000" b="1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20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吸引進駐家次</a:t>
                      </a:r>
                      <a:r>
                        <a:rPr lang="en-US" altLang="zh-TW" sz="20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</a:t>
                      </a:r>
                      <a:endParaRPr lang="en-US" altLang="zh-TW" sz="2000" b="1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zh-TW" altLang="en-US" sz="2000" b="0" u="none" kern="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80865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92363" y="5407045"/>
            <a:ext cx="8922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kern="1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kern="1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特別注意</a:t>
            </a:r>
            <a:r>
              <a:rPr lang="en-US" altLang="zh-TW" kern="1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     </a:t>
            </a:r>
            <a:r>
              <a:rPr lang="en-US" altLang="zh-TW" kern="10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kern="10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類平台型業者之工作規劃與輔導經費需分為下述</a:t>
            </a:r>
            <a:r>
              <a:rPr lang="en-US" altLang="zh-TW" kern="10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kern="10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項：</a:t>
            </a:r>
            <a:endParaRPr lang="en-US" altLang="zh-TW" kern="1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平台經營經費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：主導企業視營運需求規劃營運工作，經費佔計畫總規模至多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企業進駐輔導經費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：依實際進駐家數核給經費，每家上限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加號 7"/>
          <p:cNvSpPr/>
          <p:nvPr/>
        </p:nvSpPr>
        <p:spPr>
          <a:xfrm>
            <a:off x="4775200" y="2162434"/>
            <a:ext cx="729673" cy="68349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加號 8"/>
          <p:cNvSpPr/>
          <p:nvPr/>
        </p:nvSpPr>
        <p:spPr>
          <a:xfrm>
            <a:off x="4775200" y="3550807"/>
            <a:ext cx="729673" cy="68349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2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70467" y="1128457"/>
            <a:ext cx="7957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創生創新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：以城鄉產業特色與生活文化為提案核心，透過數位經濟、體驗經濟、循環經濟之創新模式，帶動城鄉產業發展。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強調永續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：具體描述計畫對城鄉創生之成效，如在地企業合作，吸引外來創業、作法具有可行性、商業模式具永續性。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86600" y="6543561"/>
            <a:ext cx="2057400" cy="365125"/>
          </a:xfrm>
        </p:spPr>
        <p:txBody>
          <a:bodyPr/>
          <a:lstStyle/>
          <a:p>
            <a:fld id="{4660DCB7-C942-428E-A61B-460C2C6C37E2}" type="slidenum">
              <a:rPr lang="zh-TW" altLang="en-US" smtClean="0">
                <a:solidFill>
                  <a:schemeClr val="bg1"/>
                </a:solidFill>
              </a:rPr>
              <a:t>7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774896" y="-22014"/>
            <a:ext cx="7886700" cy="1353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三、申請須知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45493" y="1230926"/>
            <a:ext cx="648811" cy="401308"/>
            <a:chOff x="7177377" y="389969"/>
            <a:chExt cx="1025328" cy="535772"/>
          </a:xfrm>
        </p:grpSpPr>
        <p:sp>
          <p:nvSpPr>
            <p:cNvPr id="2" name="等腰三角形 1"/>
            <p:cNvSpPr/>
            <p:nvPr/>
          </p:nvSpPr>
          <p:spPr>
            <a:xfrm rot="5400000">
              <a:off x="7704534" y="427569"/>
              <a:ext cx="535772" cy="46057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440706" y="412491"/>
              <a:ext cx="174812" cy="4844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177377" y="414979"/>
              <a:ext cx="174812" cy="4844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04908" y="2103189"/>
            <a:ext cx="648811" cy="401308"/>
            <a:chOff x="7177377" y="389969"/>
            <a:chExt cx="1025328" cy="535772"/>
          </a:xfrm>
        </p:grpSpPr>
        <p:sp>
          <p:nvSpPr>
            <p:cNvPr id="12" name="等腰三角形 11"/>
            <p:cNvSpPr/>
            <p:nvPr/>
          </p:nvSpPr>
          <p:spPr>
            <a:xfrm rot="5400000">
              <a:off x="7704534" y="427569"/>
              <a:ext cx="535772" cy="46057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440706" y="412491"/>
              <a:ext cx="174812" cy="4844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177377" y="414979"/>
              <a:ext cx="174812" cy="4844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893725" y="3458159"/>
            <a:ext cx="3776598" cy="2677600"/>
            <a:chOff x="520700" y="3575282"/>
            <a:chExt cx="4051300" cy="2677600"/>
          </a:xfrm>
        </p:grpSpPr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520700" y="3575282"/>
              <a:ext cx="4051300" cy="2677600"/>
              <a:chOff x="2728" y="983"/>
              <a:chExt cx="2552" cy="576"/>
            </a:xfrm>
          </p:grpSpPr>
          <p:sp>
            <p:nvSpPr>
              <p:cNvPr id="21" name="Rectangle 28"/>
              <p:cNvSpPr>
                <a:spLocks noChangeArrowheads="1"/>
              </p:cNvSpPr>
              <p:nvPr/>
            </p:nvSpPr>
            <p:spPr bwMode="gray">
              <a:xfrm>
                <a:off x="2728" y="983"/>
                <a:ext cx="2552" cy="5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Rectangle 29"/>
              <p:cNvSpPr>
                <a:spLocks noChangeArrowheads="1"/>
              </p:cNvSpPr>
              <p:nvPr/>
            </p:nvSpPr>
            <p:spPr bwMode="gray">
              <a:xfrm>
                <a:off x="2741" y="989"/>
                <a:ext cx="2003" cy="1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Rectangle 30"/>
              <p:cNvSpPr>
                <a:spLocks noChangeArrowheads="1"/>
              </p:cNvSpPr>
              <p:nvPr/>
            </p:nvSpPr>
            <p:spPr bwMode="gray">
              <a:xfrm>
                <a:off x="2736" y="1120"/>
                <a:ext cx="2008" cy="43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1265794" y="3729508"/>
              <a:ext cx="14871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指定績效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25394" y="4367770"/>
              <a:ext cx="299628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95263" lvl="0" indent="-207963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營業額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___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95263" lvl="0" indent="-207963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zh-TW" altLang="en-US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受僱者薪資</a:t>
              </a:r>
              <a:r>
                <a:rPr lang="zh-TW" altLang="en-US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成長 </a:t>
              </a:r>
              <a:r>
                <a:rPr lang="en-US" altLang="zh-TW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___%</a:t>
              </a:r>
              <a:endPara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195263" lvl="0" indent="-207963">
                <a:buFont typeface="Arial" panose="020B0604020202020204" pitchFamily="34" charset="0"/>
                <a:buChar char="•"/>
                <a:defRPr/>
              </a:pPr>
              <a:r>
                <a:rPr lang="zh-TW" altLang="en-US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新增就業</a:t>
              </a:r>
              <a:r>
                <a:rPr lang="zh-TW" altLang="en-US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人數 </a:t>
              </a:r>
              <a:r>
                <a:rPr lang="en-US" altLang="zh-TW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___</a:t>
              </a:r>
              <a:r>
                <a:rPr lang="zh-TW" altLang="en-US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</a:t>
              </a:r>
              <a:endPara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195263" lvl="0" indent="-207963">
                <a:buFont typeface="Arial" panose="020B0604020202020204" pitchFamily="34" charset="0"/>
                <a:buChar char="•"/>
                <a:defRPr/>
              </a:pPr>
              <a:r>
                <a:rPr lang="zh-TW" altLang="en-US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人才培訓</a:t>
              </a:r>
              <a:r>
                <a:rPr lang="zh-TW" altLang="en-US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人次</a:t>
              </a:r>
              <a:r>
                <a:rPr lang="en-US" altLang="zh-TW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___</a:t>
              </a:r>
              <a:r>
                <a:rPr lang="zh-TW" altLang="en-US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人次</a:t>
              </a:r>
              <a:endPara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195263" lvl="0" indent="-207963">
                <a:buFont typeface="Arial" panose="020B0604020202020204" pitchFamily="34" charset="0"/>
                <a:buChar char="•"/>
                <a:defRPr/>
              </a:pPr>
              <a:r>
                <a:rPr lang="zh-TW" altLang="en-US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吸引創業家</a:t>
              </a:r>
              <a:r>
                <a:rPr lang="zh-TW" altLang="en-US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次</a:t>
              </a:r>
              <a:r>
                <a:rPr lang="en-US" altLang="zh-TW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___</a:t>
              </a:r>
              <a:r>
                <a:rPr lang="zh-TW" altLang="en-US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家</a:t>
              </a:r>
              <a:endPara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5283252" y="3486051"/>
            <a:ext cx="4051300" cy="2748513"/>
            <a:chOff x="2728" y="2616"/>
            <a:chExt cx="2552" cy="600"/>
          </a:xfrm>
        </p:grpSpPr>
        <p:sp>
          <p:nvSpPr>
            <p:cNvPr id="34" name="Rectangle 13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7C92B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gray">
            <a:xfrm>
              <a:off x="3322" y="2616"/>
              <a:ext cx="1828" cy="173"/>
            </a:xfrm>
            <a:prstGeom prst="rect">
              <a:avLst/>
            </a:prstGeom>
            <a:solidFill>
              <a:srgbClr val="CF9F4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gray">
            <a:xfrm>
              <a:off x="3316" y="2739"/>
              <a:ext cx="1834" cy="446"/>
            </a:xfrm>
            <a:prstGeom prst="rect">
              <a:avLst/>
            </a:prstGeom>
            <a:gradFill rotWithShape="1">
              <a:gsLst>
                <a:gs pos="0">
                  <a:srgbClr val="CF9F49">
                    <a:gamma/>
                    <a:tint val="61176"/>
                    <a:invGamma/>
                  </a:srgbClr>
                </a:gs>
                <a:gs pos="100000">
                  <a:srgbClr val="CF9F4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367660" y="3601989"/>
            <a:ext cx="2243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自訂績效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157400" y="4183693"/>
            <a:ext cx="3861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辦理公開性展示活動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新創共同事業體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打造地方城鄉品牌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Oval 38"/>
          <p:cNvSpPr>
            <a:spLocks noChangeArrowheads="1"/>
          </p:cNvSpPr>
          <p:nvPr/>
        </p:nvSpPr>
        <p:spPr bwMode="gray">
          <a:xfrm>
            <a:off x="119759" y="3370297"/>
            <a:ext cx="945589" cy="863494"/>
          </a:xfrm>
          <a:prstGeom prst="ellipse">
            <a:avLst/>
          </a:prstGeom>
          <a:solidFill>
            <a:schemeClr val="bg1">
              <a:lumMod val="85000"/>
              <a:alpha val="54118"/>
            </a:schemeClr>
          </a:solidFill>
          <a:ln w="25400" algn="ctr">
            <a:noFill/>
            <a:round/>
            <a:headEnd/>
            <a:tailEnd/>
          </a:ln>
          <a:effectLst>
            <a:prstShdw prst="shdw17" dist="17961" dir="2700000">
              <a:srgbClr val="86680B"/>
            </a:prstShdw>
          </a:effectLst>
        </p:spPr>
        <p:txBody>
          <a:bodyPr lIns="45720" tIns="44450" rIns="45720" bIns="4445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績效類別</a:t>
            </a:r>
            <a:endParaRPr kumimoji="0"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itchFamily="49" charset="-120"/>
            </a:endParaRPr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gray">
          <a:xfrm>
            <a:off x="104908" y="4527449"/>
            <a:ext cx="945589" cy="863494"/>
          </a:xfrm>
          <a:prstGeom prst="ellipse">
            <a:avLst/>
          </a:prstGeom>
          <a:solidFill>
            <a:schemeClr val="bg1">
              <a:lumMod val="85000"/>
              <a:alpha val="54118"/>
            </a:schemeClr>
          </a:solidFill>
          <a:ln w="25400" algn="ctr">
            <a:noFill/>
            <a:round/>
            <a:headEnd/>
            <a:tailEnd/>
          </a:ln>
          <a:effectLst>
            <a:prstShdw prst="shdw17" dist="17961" dir="2700000">
              <a:srgbClr val="86680B"/>
            </a:prstShdw>
          </a:effectLst>
        </p:spPr>
        <p:txBody>
          <a:bodyPr lIns="45720" tIns="44450" rIns="45720" bIns="4445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績效規畫</a:t>
            </a:r>
            <a:endParaRPr kumimoji="0"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itchFamily="49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147427" y="2940594"/>
            <a:ext cx="648811" cy="401308"/>
            <a:chOff x="7177377" y="389969"/>
            <a:chExt cx="1025328" cy="535772"/>
          </a:xfrm>
        </p:grpSpPr>
        <p:sp>
          <p:nvSpPr>
            <p:cNvPr id="30" name="等腰三角形 29"/>
            <p:cNvSpPr/>
            <p:nvPr/>
          </p:nvSpPr>
          <p:spPr>
            <a:xfrm rot="5400000">
              <a:off x="7704534" y="427569"/>
              <a:ext cx="535772" cy="46057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7440706" y="412491"/>
              <a:ext cx="174812" cy="4844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177377" y="414979"/>
              <a:ext cx="174812" cy="4844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810602" y="3004238"/>
            <a:ext cx="8250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展現企圖心：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可自行斟酌追加績效，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公司申請平台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例：</a:t>
            </a: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gray">
          <a:xfrm>
            <a:off x="3723591" y="3485207"/>
            <a:ext cx="2476249" cy="7065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gray">
          <a:xfrm>
            <a:off x="3711583" y="4105044"/>
            <a:ext cx="2488257" cy="20128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368438" y="3617378"/>
            <a:ext cx="1386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質性績效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59662" y="4159529"/>
            <a:ext cx="2260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95263" lvl="0" indent="-2079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人文發展、在地意象、居民認同感、青年返鄉、高齡友善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等貢獻及影響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3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402298" y="-23811"/>
            <a:ext cx="2339102" cy="65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經費編列原則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907669" y="-122992"/>
            <a:ext cx="7886700" cy="103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三、申請須知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746740"/>
              </p:ext>
            </p:extLst>
          </p:nvPr>
        </p:nvGraphicFramePr>
        <p:xfrm>
          <a:off x="134938" y="580313"/>
          <a:ext cx="8874124" cy="6017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8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9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80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8536">
                <a:tc>
                  <a:txBody>
                    <a:bodyPr/>
                    <a:lstStyle/>
                    <a:p>
                      <a:pPr algn="ctr"/>
                      <a:endParaRPr lang="zh-TW" altLang="en-US" sz="115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政府輔導款</a:t>
                      </a:r>
                      <a:r>
                        <a:rPr lang="en-US" altLang="zh-TW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廠商自籌款</a:t>
                      </a:r>
                      <a:r>
                        <a:rPr lang="en-US" altLang="zh-TW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567">
                <a:tc>
                  <a:txBody>
                    <a:bodyPr/>
                    <a:lstStyle/>
                    <a:p>
                      <a:r>
                        <a:rPr lang="en-US" altLang="zh-TW" sz="115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15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15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15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人事費</a:t>
                      </a:r>
                      <a:endParaRPr lang="en-US" altLang="zh-TW" sz="115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1">
                        <a:lnSpc>
                          <a:spcPts val="1400"/>
                        </a:lnSpc>
                      </a:pPr>
                      <a:r>
                        <a:rPr lang="zh-TW" altLang="en-US" sz="115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計畫主持人</a:t>
                      </a:r>
                      <a:endParaRPr lang="en-US" altLang="zh-TW" sz="115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1">
                        <a:lnSpc>
                          <a:spcPts val="1400"/>
                        </a:lnSpc>
                      </a:pPr>
                      <a:r>
                        <a:rPr lang="zh-TW" altLang="en-US" sz="115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參與計畫人員</a:t>
                      </a:r>
                      <a:endParaRPr lang="en-US" altLang="zh-TW" sz="115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lvl="1">
                        <a:lnSpc>
                          <a:spcPts val="1400"/>
                        </a:lnSpc>
                      </a:pPr>
                      <a:r>
                        <a:rPr lang="zh-TW" altLang="en-US" sz="115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兼職顧問</a:t>
                      </a:r>
                      <a:endParaRPr lang="en-US" altLang="zh-TW" sz="115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≦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40%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≧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60%</a:t>
                      </a:r>
                      <a:endParaRPr lang="zh-TW" altLang="en-US" sz="1200" b="1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zh-TW" sz="1150" b="1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加總不得超過總計畫經費</a:t>
                      </a:r>
                      <a:r>
                        <a:rPr lang="en-US" altLang="zh-TW" sz="115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30%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兼職顧問每月薪酬不高於</a:t>
                      </a:r>
                      <a:r>
                        <a:rPr lang="en-US" altLang="zh-TW" sz="115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15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業務費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15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463">
                <a:tc>
                  <a:txBody>
                    <a:bodyPr/>
                    <a:lstStyle/>
                    <a:p>
                      <a:pPr marL="538163" marR="38100" indent="0" algn="l" fontAlgn="b">
                        <a:spcAft>
                          <a:spcPts val="0"/>
                        </a:spcAft>
                      </a:pPr>
                      <a:r>
                        <a:rPr lang="zh-TW" altLang="en-US" sz="1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自行執行</a:t>
                      </a:r>
                      <a:endParaRPr lang="en-US" altLang="zh-TW" sz="12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消耗性器材及原材料費</a:t>
                      </a:r>
                      <a:endParaRPr lang="en-US" altLang="zh-TW" sz="115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設備之使用費及維護費</a:t>
                      </a:r>
                      <a:endParaRPr lang="en-US" altLang="zh-TW" sz="115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城鄉創生人才培力</a:t>
                      </a:r>
                      <a:endParaRPr lang="en-US" altLang="zh-TW" sz="115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無形資產之引進</a:t>
                      </a:r>
                      <a:endParaRPr lang="en-US" altLang="zh-TW" sz="115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臨時聘用人員</a:t>
                      </a:r>
                      <a:endParaRPr lang="en-US" altLang="zh-TW" sz="115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en-US" altLang="zh-TW" sz="11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17251" marR="17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≦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70%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≥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30%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n"/>
                      </a:pPr>
                      <a:r>
                        <a:rPr lang="zh-TW" altLang="en-US" sz="115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臨時聘用人員之時薪，不得低於政府公告最低時薪標準</a:t>
                      </a:r>
                      <a:endParaRPr lang="zh-TW" altLang="en-US" sz="115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0463">
                <a:tc>
                  <a:txBody>
                    <a:bodyPr/>
                    <a:lstStyle/>
                    <a:p>
                      <a:pPr marL="538163" marR="38100" indent="0" algn="l" fontAlgn="b">
                        <a:spcAft>
                          <a:spcPts val="0"/>
                        </a:spcAft>
                      </a:pPr>
                      <a:r>
                        <a:rPr lang="zh-TW" altLang="en-US" sz="1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委外執行</a:t>
                      </a:r>
                      <a:endParaRPr lang="en-US" altLang="zh-TW" sz="12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數位、循環、體驗經濟之諮詢與設計</a:t>
                      </a:r>
                      <a:endParaRPr lang="en-US" altLang="zh-TW" sz="115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廣宣與成果發表</a:t>
                      </a:r>
                      <a:endParaRPr lang="en-US" altLang="zh-TW" sz="115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人才培力課程</a:t>
                      </a:r>
                      <a:endParaRPr lang="en-US" altLang="zh-TW" sz="115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en-US" altLang="zh-TW" sz="115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sz="115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251" marR="17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≦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70%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≥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30%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zh-TW" altLang="en-US" sz="115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（三）旅運費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15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029">
                <a:tc>
                  <a:txBody>
                    <a:bodyPr/>
                    <a:lstStyle/>
                    <a:p>
                      <a:pPr marL="444500" indent="0"/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國內</a:t>
                      </a:r>
                      <a:r>
                        <a:rPr lang="zh-TW" altLang="en-US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差旅</a:t>
                      </a:r>
                      <a:endParaRPr lang="en-US" altLang="zh-TW" sz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≦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70%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≥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30%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參與計畫人員</a:t>
                      </a:r>
                      <a:r>
                        <a:rPr lang="zh-TW" altLang="zh-TW" sz="115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短</a:t>
                      </a:r>
                      <a:r>
                        <a:rPr lang="zh-TW" altLang="en-US" sz="115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</a:t>
                      </a:r>
                      <a:r>
                        <a:rPr lang="zh-TW" altLang="zh-TW" sz="115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程車資來回、住宿膳雜費</a:t>
                      </a:r>
                      <a:endParaRPr lang="en-US" altLang="zh-TW" sz="1150" b="1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國外差旅以經核定參與政府相關國際廣宣活動者為限</a:t>
                      </a:r>
                      <a:endParaRPr lang="en-US" altLang="zh-TW" sz="1150" b="1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比照公務人員</a:t>
                      </a:r>
                      <a:r>
                        <a:rPr lang="zh-TW" altLang="en-US" sz="115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國內外出差旅費報支要點規定辦理</a:t>
                      </a:r>
                      <a:endParaRPr lang="zh-TW" altLang="en-US" sz="115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275">
                <a:tc>
                  <a:txBody>
                    <a:bodyPr/>
                    <a:lstStyle/>
                    <a:p>
                      <a:pPr marL="444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國外差旅</a:t>
                      </a:r>
                    </a:p>
                    <a:p>
                      <a:pPr marL="444500" indent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0%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zh-TW" altLang="en-US" sz="1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7365"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（四）設施設備建置</a:t>
                      </a:r>
                      <a:r>
                        <a:rPr lang="en-US" altLang="zh-TW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購置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0%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涉及設備財產購置由提案企業負擔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營業稅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0%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100%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zh-TW" altLang="en-US" sz="115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8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  <a:endParaRPr lang="zh-TW" altLang="en-US" sz="24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≦</a:t>
                      </a:r>
                      <a:r>
                        <a:rPr lang="en-US" altLang="zh-TW" sz="14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</a:t>
                      </a:r>
                      <a:endParaRPr lang="zh-TW" altLang="en-US" sz="14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政府輔導款編列不得大於</a:t>
                      </a:r>
                      <a:r>
                        <a:rPr lang="en-US" altLang="zh-TW" sz="115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zh-TW" altLang="en-US" sz="115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587532"/>
            <a:ext cx="2057400" cy="365125"/>
          </a:xfrm>
        </p:spPr>
        <p:txBody>
          <a:bodyPr/>
          <a:lstStyle/>
          <a:p>
            <a:fld id="{4660DCB7-C942-428E-A61B-460C2C6C37E2}" type="slidenum">
              <a:rPr lang="zh-TW" altLang="en-US" smtClean="0">
                <a:solidFill>
                  <a:schemeClr val="bg1"/>
                </a:solidFill>
              </a:rPr>
              <a:t>8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600" y="6533216"/>
            <a:ext cx="2057400" cy="365125"/>
          </a:xfrm>
        </p:spPr>
        <p:txBody>
          <a:bodyPr/>
          <a:lstStyle/>
          <a:p>
            <a:fld id="{4660DCB7-C942-428E-A61B-460C2C6C37E2}" type="slidenum">
              <a:rPr lang="zh-TW" altLang="en-US" smtClean="0">
                <a:solidFill>
                  <a:schemeClr val="bg1"/>
                </a:solidFill>
              </a:rPr>
              <a:t>9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593" y="729240"/>
            <a:ext cx="8673738" cy="324704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ts val="1000"/>
              </a:spcBef>
            </a:pP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會計基本原則</a:t>
            </a: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fontAlgn="base">
              <a:spcBef>
                <a:spcPts val="1000"/>
              </a:spcBef>
              <a:buFont typeface="+mj-lt"/>
              <a:buAutoNum type="arabicParenR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總經費得編列之會計科目範圍，僅限於與</a:t>
            </a:r>
            <a:r>
              <a:rPr lang="zh-TW" altLang="zh-TW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</a:t>
            </a:r>
            <a:r>
              <a:rPr lang="zh-TW" altLang="en-US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導廠商</a:t>
            </a:r>
            <a:r>
              <a:rPr lang="zh-TW" altLang="zh-TW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其核定計畫</a:t>
            </a:r>
            <a:r>
              <a:rPr lang="zh-TW" altLang="zh-TW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相關之項目。</a:t>
            </a:r>
            <a:endParaRPr lang="en-US" altLang="zh-TW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fontAlgn="base">
              <a:spcBef>
                <a:spcPts val="1000"/>
              </a:spcBef>
              <a:buFont typeface="+mj-lt"/>
              <a:buAutoNum type="arabicParenR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應設置</a:t>
            </a:r>
            <a:r>
              <a:rPr lang="zh-TW" altLang="en-US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zh-TW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款</a:t>
            </a:r>
            <a:r>
              <a:rPr lang="zh-TW" altLang="zh-TW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專戶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應專款專用，並專帳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全部收支，相關原始憑證應分類妥善保管，且需加蓋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經濟部推動中小企業城鄉創生轉型輔導計畫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樣章，如政府法令變更應從其修正後規定辦理，政府審計單位、主辦單位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計畫推動小組</a:t>
            </a: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計畫推動小組</a:t>
            </a: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會計查核機構得不定期實地調查經費運用狀況及要求提出報告，並得就經費報支之相關佐證資料予以複製並留存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fontAlgn="base">
              <a:spcBef>
                <a:spcPts val="1000"/>
              </a:spcBef>
              <a:buFont typeface="+mj-lt"/>
              <a:buAutoNum type="arabicParenR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總經費區分為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籌款，均列入查核範圍，且</a:t>
            </a:r>
            <a:r>
              <a:rPr lang="zh-TW" altLang="zh-TW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en-US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zh-TW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款</a:t>
            </a:r>
            <a:r>
              <a:rPr lang="zh-TW" altLang="zh-TW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須低於計畫總經費之</a:t>
            </a:r>
            <a:r>
              <a:rPr lang="en-US" altLang="zh-TW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889196" y="-230503"/>
            <a:ext cx="7886700" cy="1353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三、申請須知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593" y="4263217"/>
            <a:ext cx="8673738" cy="231858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ts val="1000"/>
              </a:spcBef>
            </a:pP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政府輔導款撥付</a:t>
            </a:r>
            <a:r>
              <a:rPr lang="zh-TW" altLang="zh-TW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endParaRPr lang="en-US" altLang="zh-TW" sz="2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lvl="1" indent="-268288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x-none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單家申請</a:t>
            </a:r>
            <a:r>
              <a:rPr lang="x-none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x-none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期撥付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，第</a:t>
            </a:r>
            <a:r>
              <a:rPr lang="x-none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期於簽約後撥付，</a:t>
            </a:r>
            <a:r>
              <a:rPr lang="x-none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數額上限為該案政府輔導款核定數之30%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；第</a:t>
            </a:r>
            <a:r>
              <a:rPr lang="x-none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期於</a:t>
            </a:r>
            <a:r>
              <a:rPr lang="x-none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結案審查且審查委員會同意撥款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結案審查後撥付</a:t>
            </a:r>
            <a:r>
              <a:rPr lang="x-none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70%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lvl="1" indent="-268288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zh-TW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zh-TW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聯合申請及平台經營申請：</a:t>
            </a:r>
            <a:r>
              <a:rPr lang="zh-TW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期撥付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，分別於受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期初、期中及結案審查且審查委員會同意撥款，並通過經費查核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撥付款項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期撥付數額上限為該案政府輔導款核定數之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期經期中審查通過撥付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x-none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結案審查且審查委員會同意撥款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結案審查後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撥付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x-none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x-none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32961" y="69700"/>
            <a:ext cx="2339102" cy="65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經費編列原則</a:t>
            </a:r>
          </a:p>
        </p:txBody>
      </p:sp>
    </p:spTree>
    <p:extLst>
      <p:ext uri="{BB962C8B-B14F-4D97-AF65-F5344CB8AC3E}">
        <p14:creationId xmlns:p14="http://schemas.microsoft.com/office/powerpoint/2010/main" val="40453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5191</TotalTime>
  <Words>2811</Words>
  <Application>Microsoft Office PowerPoint</Application>
  <PresentationFormat>如螢幕大小 (4:3)</PresentationFormat>
  <Paragraphs>439</Paragraphs>
  <Slides>20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PowerPoint 簡報</vt:lpstr>
      <vt:lpstr>PowerPoint 簡報</vt:lpstr>
      <vt:lpstr>緣起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經營輔導組地方服務科李重慶</cp:lastModifiedBy>
  <cp:revision>233</cp:revision>
  <cp:lastPrinted>2018-02-22T04:31:15Z</cp:lastPrinted>
  <dcterms:created xsi:type="dcterms:W3CDTF">2018-02-09T08:35:08Z</dcterms:created>
  <dcterms:modified xsi:type="dcterms:W3CDTF">2018-03-05T02:36:36Z</dcterms:modified>
</cp:coreProperties>
</file>